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5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35" r:id="rId2"/>
    <p:sldId id="337" r:id="rId3"/>
    <p:sldId id="338"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39" r:id="rId19"/>
    <p:sldId id="371" r:id="rId20"/>
    <p:sldId id="372" r:id="rId21"/>
    <p:sldId id="373" r:id="rId22"/>
    <p:sldId id="374" r:id="rId23"/>
    <p:sldId id="375" r:id="rId24"/>
    <p:sldId id="376" r:id="rId25"/>
    <p:sldId id="356" r:id="rId26"/>
    <p:sldId id="357" r:id="rId27"/>
    <p:sldId id="358" r:id="rId28"/>
    <p:sldId id="359" r:id="rId29"/>
    <p:sldId id="360" r:id="rId30"/>
    <p:sldId id="361" r:id="rId31"/>
    <p:sldId id="362" r:id="rId32"/>
    <p:sldId id="363" r:id="rId33"/>
    <p:sldId id="364" r:id="rId34"/>
    <p:sldId id="341" r:id="rId35"/>
    <p:sldId id="377" r:id="rId36"/>
    <p:sldId id="378" r:id="rId37"/>
    <p:sldId id="379" r:id="rId38"/>
    <p:sldId id="380" r:id="rId39"/>
    <p:sldId id="381" r:id="rId40"/>
    <p:sldId id="382" r:id="rId41"/>
    <p:sldId id="383" r:id="rId42"/>
    <p:sldId id="384" r:id="rId43"/>
    <p:sldId id="385" r:id="rId44"/>
    <p:sldId id="386" r:id="rId45"/>
    <p:sldId id="387" r:id="rId46"/>
    <p:sldId id="388" r:id="rId47"/>
    <p:sldId id="340" r:id="rId48"/>
    <p:sldId id="390" r:id="rId49"/>
    <p:sldId id="391" r:id="rId50"/>
    <p:sldId id="392" r:id="rId51"/>
    <p:sldId id="393" r:id="rId52"/>
    <p:sldId id="394" r:id="rId53"/>
    <p:sldId id="395" r:id="rId54"/>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84">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ED5"/>
    <a:srgbClr val="53585E"/>
    <a:srgbClr val="EEEFF3"/>
    <a:srgbClr val="F6D32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96" autoAdjust="0"/>
  </p:normalViewPr>
  <p:slideViewPr>
    <p:cSldViewPr showGuides="1">
      <p:cViewPr varScale="1">
        <p:scale>
          <a:sx n="102" d="100"/>
          <a:sy n="102" d="100"/>
        </p:scale>
        <p:origin x="-84" y="-360"/>
      </p:cViewPr>
      <p:guideLst>
        <p:guide orient="horz" pos="1684"/>
        <p:guide pos="2932"/>
      </p:guideLst>
    </p:cSldViewPr>
  </p:slideViewPr>
  <p:notesTextViewPr>
    <p:cViewPr>
      <p:scale>
        <a:sx n="1" d="1"/>
        <a:sy n="1" d="1"/>
      </p:scale>
      <p:origin x="0" y="0"/>
    </p:cViewPr>
  </p:notesTextViewPr>
  <p:sorterViewPr>
    <p:cViewPr>
      <p:scale>
        <a:sx n="100" d="100"/>
        <a:sy n="100" d="100"/>
      </p:scale>
      <p:origin x="0" y="2100"/>
    </p:cViewPr>
  </p:sorterViewPr>
  <p:gridSpacing cx="73728263" cy="7372826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pPr/>
              <a:t>2017/8/24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pPr/>
              <a:t>‹#›</a:t>
            </a:fld>
            <a:endParaRPr lang="zh-CN" altLang="en-US"/>
          </a:p>
        </p:txBody>
      </p:sp>
    </p:spTree>
    <p:extLst>
      <p:ext uri="{BB962C8B-B14F-4D97-AF65-F5344CB8AC3E}">
        <p14:creationId xmlns=""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a:t>
            </a:fld>
            <a:endParaRPr lang="zh-CN" altLang="en-US"/>
          </a:p>
        </p:txBody>
      </p:sp>
    </p:spTree>
    <p:extLst>
      <p:ext uri="{BB962C8B-B14F-4D97-AF65-F5344CB8AC3E}">
        <p14:creationId xmlns="" xmlns:p14="http://schemas.microsoft.com/office/powerpoint/2010/main" val="19347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18</a:t>
            </a:fld>
            <a:endParaRPr lang="zh-CN" altLang="en-US"/>
          </a:p>
        </p:txBody>
      </p:sp>
    </p:spTree>
    <p:extLst>
      <p:ext uri="{BB962C8B-B14F-4D97-AF65-F5344CB8AC3E}">
        <p14:creationId xmlns="" xmlns:p14="http://schemas.microsoft.com/office/powerpoint/2010/main" val="72618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a:t>
            </a:fld>
            <a:endParaRPr lang="zh-CN" altLang="en-US"/>
          </a:p>
        </p:txBody>
      </p:sp>
    </p:spTree>
    <p:extLst>
      <p:ext uri="{BB962C8B-B14F-4D97-AF65-F5344CB8AC3E}">
        <p14:creationId xmlns="" xmlns:p14="http://schemas.microsoft.com/office/powerpoint/2010/main" val="350605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a:t>
            </a:fld>
            <a:endParaRPr lang="zh-CN" altLang="en-US"/>
          </a:p>
        </p:txBody>
      </p:sp>
    </p:spTree>
    <p:extLst>
      <p:ext uri="{BB962C8B-B14F-4D97-AF65-F5344CB8AC3E}">
        <p14:creationId xmlns="" xmlns:p14="http://schemas.microsoft.com/office/powerpoint/2010/main" val="3584422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34</a:t>
            </a:fld>
            <a:endParaRPr lang="zh-CN" altLang="en-US"/>
          </a:p>
        </p:txBody>
      </p:sp>
    </p:spTree>
    <p:extLst>
      <p:ext uri="{BB962C8B-B14F-4D97-AF65-F5344CB8AC3E}">
        <p14:creationId xmlns="" xmlns:p14="http://schemas.microsoft.com/office/powerpoint/2010/main" val="36748024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47</a:t>
            </a:fld>
            <a:endParaRPr lang="zh-CN" altLang="en-US"/>
          </a:p>
        </p:txBody>
      </p:sp>
    </p:spTree>
    <p:extLst>
      <p:ext uri="{BB962C8B-B14F-4D97-AF65-F5344CB8AC3E}">
        <p14:creationId xmlns="" xmlns:p14="http://schemas.microsoft.com/office/powerpoint/2010/main" val="348612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53</a:t>
            </a:fld>
            <a:endParaRPr lang="zh-CN" altLang="en-US"/>
          </a:p>
        </p:txBody>
      </p:sp>
    </p:spTree>
    <p:extLst>
      <p:ext uri="{BB962C8B-B14F-4D97-AF65-F5344CB8AC3E}">
        <p14:creationId xmlns:p14="http://schemas.microsoft.com/office/powerpoint/2010/main" xmlns="" val="474452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p:push dir="u"/>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push dir="u"/>
  </p:transition>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F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2017063017160823360.tif"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20851;&#20110;&#12298;&#22686;&#20540;&#31246;&#32435;&#31246;&#30003;&#25253;&#34920;&#65288;&#19968;&#33324;&#32435;&#31246;&#20154;&#36866;&#29992;&#65289;&#12299;&#21450;&#20854;&#38468;&#21015;&#36164;&#26009;&#22635;&#20889;&#35828;&#26126;&#30340;&#35843;&#25972;&#20107;&#39033;.doc"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12298;&#22686;&#20540;&#31246;&#32435;&#31246;&#30003;&#25253;&#34920;&#38468;&#21015;&#36164;&#26009;&#65288;&#20108;&#65289;&#12299;&#65288;&#26412;&#26399;&#36827;&#39033;&#31246;&#39069;&#26126;&#32454;&#65289;.xls" TargetMode="External"/><Relationship Id="rId5" Type="http://schemas.openxmlformats.org/officeDocument/2006/relationships/hyperlink" Target="&#12298;&#22686;&#20540;&#31246;&#32435;&#31246;&#30003;&#25253;&#34920;&#38468;&#21015;&#36164;&#26009;&#65288;&#19968;&#65289;&#12299;&#65288;&#26412;&#26399;&#38144;&#21806;&#24773;&#20917;&#26126;&#32454;&#65289;.xls" TargetMode="Externa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31246;&#21153;&#34892;&#25919;&#35768;&#21487;&#39033;&#30446;&#20998;&#39033;&#34920;.doc" TargetMode="External"/><Relationship Id="rId5" Type="http://schemas.openxmlformats.org/officeDocument/2006/relationships/hyperlink" Target="&#31246;&#21153;&#34892;&#25919;&#35768;&#21487;&#25991;&#20070;&#26679;&#24335;.doc" TargetMode="Externa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2017&#24180;&#21830;&#21697;&#24402;&#31867;&#34892;&#25919;&#35009;&#23450;&#65288;&#8544;&#65289;.doc" TargetMode="Externa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P020170619405727232406.doc" TargetMode="External"/><Relationship Id="rId5" Type="http://schemas.openxmlformats.org/officeDocument/2006/relationships/hyperlink" Target="P020170619405726876323.docx" TargetMode="Externa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hyperlink" Target="P020170622580769136356.doc"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hyperlink" Target="2017&#24180;7&#26376;1&#26085;&#36215;&#28595;&#38376;CEPA&#39033;&#19979;&#20462;&#35746;&#38646;&#20851;&#31246;&#36135;&#29289;&#21407;&#20135;&#22320;&#26631;&#20934;&#34920;.xls" TargetMode="External"/><Relationship Id="rId3" Type="http://schemas.openxmlformats.org/officeDocument/2006/relationships/image" Target="../media/image3.png"/><Relationship Id="rId7" Type="http://schemas.openxmlformats.org/officeDocument/2006/relationships/hyperlink" Target="2017&#24180;7&#26376;1&#26085;&#36215;&#39321;&#28207;CEPA&#39033;&#19979;&#20462;&#35746;&#38646;&#20851;&#31246;&#36135;&#29289;&#21407;&#20135;&#22320;&#26631;&#20934;&#34920;.xl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2&#65294;2017&#24180;7&#26376;1&#26085;&#36215;&#28595;&#38376;CEPA&#39033;&#19979;&#26032;&#22686;&#38646;&#20851;&#31246;&#36135;&#29289;&#21407;&#20135;&#22320;&#26631;&#20934;&#34920;.xls" TargetMode="External"/><Relationship Id="rId5" Type="http://schemas.openxmlformats.org/officeDocument/2006/relationships/hyperlink" Target="&#38468;&#20214;&#65306;1&#65294;2017&#24180;7&#26376;1&#26085;&#36215;&#39321;&#28207;CEPA&#39033;&#19979;&#26032;&#22686;&#38646;&#20851;&#31246;&#36135;&#29289;&#21407;&#20135;&#22320;&#26631;&#20934;&#34920;.xls" TargetMode="Externa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28023;&#20851;&#34892;&#19994;&#26631;&#20934;&#32534;&#21495;&#21517;&#31216;&#34920;(2).doc"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原创设计师QQ598969553             _5"/>
          <p:cNvSpPr/>
          <p:nvPr/>
        </p:nvSpPr>
        <p:spPr>
          <a:xfrm rot="5400000">
            <a:off x="-784" y="732528"/>
            <a:ext cx="327583"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
        <p:nvSpPr>
          <p:cNvPr id="24" name="原创设计师QQ598969553             _6"/>
          <p:cNvSpPr>
            <a:spLocks noGrp="1" noSelect="1" noRot="1" noChangeAspect="1" noMove="1" noResize="1" noChangeShapeType="1" noTextEdit="1"/>
          </p:cNvSpPr>
          <p:nvPr/>
        </p:nvSpPr>
        <p:spPr>
          <a:xfrm>
            <a:off x="6815646" y="0"/>
            <a:ext cx="807622" cy="403811"/>
          </a:xfrm>
          <a:custGeom>
            <a:avLst/>
            <a:gdLst>
              <a:gd name="connsiteX0" fmla="*/ 1071800 w 1071800"/>
              <a:gd name="connsiteY0" fmla="*/ 0 h 535900"/>
              <a:gd name="connsiteX1" fmla="*/ 535900 w 1071800"/>
              <a:gd name="connsiteY1" fmla="*/ 535900 h 535900"/>
              <a:gd name="connsiteX2" fmla="*/ 0 w 1071800"/>
              <a:gd name="connsiteY2" fmla="*/ 1 h 535900"/>
              <a:gd name="connsiteX3" fmla="*/ 1071800 w 1071800"/>
              <a:gd name="connsiteY3" fmla="*/ 0 h 535900"/>
            </a:gdLst>
            <a:ahLst/>
            <a:cxnLst>
              <a:cxn ang="0">
                <a:pos x="connsiteX0" y="connsiteY0"/>
              </a:cxn>
              <a:cxn ang="0">
                <a:pos x="connsiteX1" y="connsiteY1"/>
              </a:cxn>
              <a:cxn ang="0">
                <a:pos x="connsiteX2" y="connsiteY2"/>
              </a:cxn>
              <a:cxn ang="0">
                <a:pos x="connsiteX3" y="connsiteY3"/>
              </a:cxn>
            </a:cxnLst>
            <a:rect l="l" t="t" r="r" b="b"/>
            <a:pathLst>
              <a:path w="1071800" h="535900">
                <a:moveTo>
                  <a:pt x="1071800" y="0"/>
                </a:moveTo>
                <a:lnTo>
                  <a:pt x="535900" y="535900"/>
                </a:lnTo>
                <a:lnTo>
                  <a:pt x="0" y="1"/>
                </a:lnTo>
                <a:lnTo>
                  <a:pt x="1071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原创设计师QQ598969553             _7"/>
          <p:cNvSpPr/>
          <p:nvPr/>
        </p:nvSpPr>
        <p:spPr>
          <a:xfrm>
            <a:off x="7209932" y="9525"/>
            <a:ext cx="1917170" cy="1434865"/>
          </a:xfrm>
          <a:custGeom>
            <a:avLst/>
            <a:gdLst>
              <a:gd name="connsiteX0" fmla="*/ 1849729 w 2461149"/>
              <a:gd name="connsiteY0" fmla="*/ 0 h 1841994"/>
              <a:gd name="connsiteX1" fmla="*/ 2461149 w 2461149"/>
              <a:gd name="connsiteY1" fmla="*/ 611420 h 1841994"/>
              <a:gd name="connsiteX2" fmla="*/ 1230575 w 2461149"/>
              <a:gd name="connsiteY2" fmla="*/ 1841994 h 1841994"/>
              <a:gd name="connsiteX3" fmla="*/ 0 w 2461149"/>
              <a:gd name="connsiteY3" fmla="*/ 611420 h 1841994"/>
              <a:gd name="connsiteX4" fmla="*/ 611419 w 2461149"/>
              <a:gd name="connsiteY4" fmla="*/ 1 h 1841994"/>
              <a:gd name="connsiteX5" fmla="*/ 1849729 w 2461149"/>
              <a:gd name="connsiteY5" fmla="*/ 0 h 18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149" h="1841994">
                <a:moveTo>
                  <a:pt x="1849729" y="0"/>
                </a:moveTo>
                <a:lnTo>
                  <a:pt x="2461149" y="611420"/>
                </a:lnTo>
                <a:lnTo>
                  <a:pt x="1230575" y="1841994"/>
                </a:lnTo>
                <a:lnTo>
                  <a:pt x="0" y="611420"/>
                </a:lnTo>
                <a:lnTo>
                  <a:pt x="611419" y="1"/>
                </a:lnTo>
                <a:lnTo>
                  <a:pt x="1849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合作</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原创设计师QQ598969553             _8"/>
          <p:cNvSpPr/>
          <p:nvPr/>
        </p:nvSpPr>
        <p:spPr>
          <a:xfrm>
            <a:off x="4343794" y="474888"/>
            <a:ext cx="1856562" cy="1856562"/>
          </a:xfrm>
          <a:custGeom>
            <a:avLst/>
            <a:gdLst>
              <a:gd name="connsiteX0" fmla="*/ 1231927 w 2463854"/>
              <a:gd name="connsiteY0" fmla="*/ 0 h 2463854"/>
              <a:gd name="connsiteX1" fmla="*/ 2463854 w 2463854"/>
              <a:gd name="connsiteY1" fmla="*/ 1231927 h 2463854"/>
              <a:gd name="connsiteX2" fmla="*/ 1231927 w 2463854"/>
              <a:gd name="connsiteY2" fmla="*/ 2463854 h 2463854"/>
              <a:gd name="connsiteX3" fmla="*/ 0 w 2463854"/>
              <a:gd name="connsiteY3" fmla="*/ 1231927 h 2463854"/>
              <a:gd name="connsiteX4" fmla="*/ 1231927 w 2463854"/>
              <a:gd name="connsiteY4" fmla="*/ 0 h 246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54" h="2463854">
                <a:moveTo>
                  <a:pt x="1231927" y="0"/>
                </a:moveTo>
                <a:lnTo>
                  <a:pt x="2463854" y="1231927"/>
                </a:lnTo>
                <a:lnTo>
                  <a:pt x="1231927" y="2463854"/>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开拓</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原创设计师QQ598969553             _9"/>
          <p:cNvSpPr>
            <a:spLocks noGrp="1" noSelect="1" noRot="1" noChangeAspect="1" noMove="1" noResize="1" noChangeShapeType="1" noTextEdit="1"/>
          </p:cNvSpPr>
          <p:nvPr/>
        </p:nvSpPr>
        <p:spPr>
          <a:xfrm>
            <a:off x="5295636" y="446313"/>
            <a:ext cx="3767200" cy="3767200"/>
          </a:xfrm>
          <a:custGeom>
            <a:avLst/>
            <a:gdLst>
              <a:gd name="connsiteX0" fmla="*/ 2499735 w 4999471"/>
              <a:gd name="connsiteY0" fmla="*/ 0 h 4999472"/>
              <a:gd name="connsiteX1" fmla="*/ 4999471 w 4999471"/>
              <a:gd name="connsiteY1" fmla="*/ 2499736 h 4999472"/>
              <a:gd name="connsiteX2" fmla="*/ 2499735 w 4999471"/>
              <a:gd name="connsiteY2" fmla="*/ 4999472 h 4999472"/>
              <a:gd name="connsiteX3" fmla="*/ 0 w 4999471"/>
              <a:gd name="connsiteY3" fmla="*/ 2499736 h 4999472"/>
              <a:gd name="connsiteX4" fmla="*/ 2499735 w 4999471"/>
              <a:gd name="connsiteY4" fmla="*/ 0 h 4999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471" h="4999472">
                <a:moveTo>
                  <a:pt x="2499735" y="0"/>
                </a:moveTo>
                <a:lnTo>
                  <a:pt x="4999471" y="2499736"/>
                </a:lnTo>
                <a:lnTo>
                  <a:pt x="2499735" y="4999472"/>
                </a:lnTo>
                <a:lnTo>
                  <a:pt x="0" y="2499736"/>
                </a:lnTo>
                <a:lnTo>
                  <a:pt x="2499735" y="0"/>
                </a:lnTo>
                <a:close/>
              </a:path>
            </a:pathLst>
          </a:cu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10"/>
          <p:cNvSpPr/>
          <p:nvPr/>
        </p:nvSpPr>
        <p:spPr>
          <a:xfrm>
            <a:off x="5272075" y="3301941"/>
            <a:ext cx="1856562" cy="1823144"/>
          </a:xfrm>
          <a:custGeom>
            <a:avLst/>
            <a:gdLst>
              <a:gd name="connsiteX0" fmla="*/ 1231927 w 2463854"/>
              <a:gd name="connsiteY0" fmla="*/ 0 h 2419505"/>
              <a:gd name="connsiteX1" fmla="*/ 2463854 w 2463854"/>
              <a:gd name="connsiteY1" fmla="*/ 1231927 h 2419505"/>
              <a:gd name="connsiteX2" fmla="*/ 1276277 w 2463854"/>
              <a:gd name="connsiteY2" fmla="*/ 2419505 h 2419505"/>
              <a:gd name="connsiteX3" fmla="*/ 1187578 w 2463854"/>
              <a:gd name="connsiteY3" fmla="*/ 2419505 h 2419505"/>
              <a:gd name="connsiteX4" fmla="*/ 0 w 2463854"/>
              <a:gd name="connsiteY4" fmla="*/ 1231927 h 2419505"/>
              <a:gd name="connsiteX5" fmla="*/ 1231927 w 2463854"/>
              <a:gd name="connsiteY5" fmla="*/ 0 h 241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3854" h="2419505">
                <a:moveTo>
                  <a:pt x="1231927" y="0"/>
                </a:moveTo>
                <a:lnTo>
                  <a:pt x="2463854" y="1231927"/>
                </a:lnTo>
                <a:lnTo>
                  <a:pt x="1276277" y="2419505"/>
                </a:lnTo>
                <a:lnTo>
                  <a:pt x="1187578" y="2419505"/>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责任</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a:spLocks noGrp="1" noSelect="1" noRot="1" noChangeAspect="1" noMove="1" noResize="1" noChangeShapeType="1" noTextEdit="1"/>
          </p:cNvSpPr>
          <p:nvPr/>
        </p:nvSpPr>
        <p:spPr>
          <a:xfrm>
            <a:off x="6269786" y="3456141"/>
            <a:ext cx="2912809" cy="1687754"/>
          </a:xfrm>
          <a:custGeom>
            <a:avLst/>
            <a:gdLst>
              <a:gd name="connsiteX0" fmla="*/ 2239826 w 3865605"/>
              <a:gd name="connsiteY0" fmla="*/ 0 h 2239827"/>
              <a:gd name="connsiteX1" fmla="*/ 3865605 w 3865605"/>
              <a:gd name="connsiteY1" fmla="*/ 1625779 h 2239827"/>
              <a:gd name="connsiteX2" fmla="*/ 3865605 w 3865605"/>
              <a:gd name="connsiteY2" fmla="*/ 2239827 h 2239827"/>
              <a:gd name="connsiteX3" fmla="*/ 0 w 3865605"/>
              <a:gd name="connsiteY3" fmla="*/ 2239827 h 2239827"/>
              <a:gd name="connsiteX4" fmla="*/ 2239826 w 3865605"/>
              <a:gd name="connsiteY4" fmla="*/ 0 h 22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605" h="2239827">
                <a:moveTo>
                  <a:pt x="2239826" y="0"/>
                </a:moveTo>
                <a:lnTo>
                  <a:pt x="3865605" y="1625779"/>
                </a:lnTo>
                <a:lnTo>
                  <a:pt x="3865605" y="2239827"/>
                </a:lnTo>
                <a:lnTo>
                  <a:pt x="0" y="2239827"/>
                </a:lnTo>
                <a:lnTo>
                  <a:pt x="2239826" y="0"/>
                </a:lnTo>
                <a:close/>
              </a:path>
            </a:pathLst>
          </a:cu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64"/>
          <p:cNvPicPr>
            <a:picLocks noGrp="1" noSelect="1" noRot="1" noChangeAspect="1" noMove="1" noResize="1" noChangeShapeType="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图片 15" descr="PNG公司logo.png"/>
          <p:cNvPicPr>
            <a:picLocks noChangeAspect="1"/>
          </p:cNvPicPr>
          <p:nvPr/>
        </p:nvPicPr>
        <p:blipFill>
          <a:blip r:embed="rId6" cstate="print"/>
          <a:stretch>
            <a:fillRect/>
          </a:stretch>
        </p:blipFill>
        <p:spPr>
          <a:xfrm>
            <a:off x="252000" y="554956"/>
            <a:ext cx="2196000" cy="743806"/>
          </a:xfrm>
          <a:prstGeom prst="rect">
            <a:avLst/>
          </a:prstGeom>
        </p:spPr>
      </p:pic>
      <p:sp>
        <p:nvSpPr>
          <p:cNvPr id="17" name="原创设计师QQ598969553             _1"/>
          <p:cNvSpPr txBox="1"/>
          <p:nvPr/>
        </p:nvSpPr>
        <p:spPr>
          <a:xfrm>
            <a:off x="377651" y="2202181"/>
            <a:ext cx="4195379" cy="584775"/>
          </a:xfrm>
          <a:prstGeom prst="rect">
            <a:avLst/>
          </a:prstGeom>
          <a:noFill/>
        </p:spPr>
        <p:txBody>
          <a:bodyPr wrap="none" rtlCol="0">
            <a:spAutoFit/>
          </a:bodyPr>
          <a:lstStyle/>
          <a:p>
            <a:r>
              <a:rPr lang="en-US" altLang="zh-CN" sz="3200" b="1" dirty="0" smtClean="0">
                <a:solidFill>
                  <a:schemeClr val="accent1"/>
                </a:solidFill>
                <a:latin typeface="AvantGarde Md BT" pitchFamily="34" charset="0"/>
                <a:ea typeface="微软雅黑" pitchFamily="34" charset="-122"/>
              </a:rPr>
              <a:t>2017</a:t>
            </a:r>
            <a:r>
              <a:rPr lang="zh-CN" altLang="en-US" sz="3200" b="1" dirty="0" smtClean="0">
                <a:solidFill>
                  <a:schemeClr val="accent1"/>
                </a:solidFill>
                <a:latin typeface="AvantGarde Md BT" pitchFamily="34" charset="0"/>
                <a:ea typeface="微软雅黑" pitchFamily="34" charset="-122"/>
              </a:rPr>
              <a:t>年</a:t>
            </a:r>
            <a:r>
              <a:rPr lang="en-US" altLang="zh-CN" sz="3200" b="1" dirty="0" smtClean="0">
                <a:solidFill>
                  <a:schemeClr val="accent1"/>
                </a:solidFill>
                <a:latin typeface="AvantGarde Md BT" pitchFamily="34" charset="0"/>
                <a:ea typeface="微软雅黑" pitchFamily="34" charset="-122"/>
              </a:rPr>
              <a:t>6</a:t>
            </a:r>
            <a:r>
              <a:rPr lang="zh-CN" altLang="en-US" sz="3200" b="1" dirty="0" smtClean="0">
                <a:solidFill>
                  <a:schemeClr val="accent1"/>
                </a:solidFill>
                <a:latin typeface="AvantGarde Md BT" pitchFamily="34" charset="0"/>
                <a:ea typeface="微软雅黑" pitchFamily="34" charset="-122"/>
              </a:rPr>
              <a:t>月进出口月刊</a:t>
            </a:r>
            <a:endParaRPr lang="en-US" altLang="zh-CN" sz="3200" b="1" dirty="0">
              <a:solidFill>
                <a:schemeClr val="accent1"/>
              </a:solidFill>
              <a:latin typeface="AvantGarde Md BT" pitchFamily="34" charset="0"/>
              <a:ea typeface="微软雅黑" pitchFamily="34" charset="-122"/>
            </a:endParaRPr>
          </a:p>
        </p:txBody>
      </p:sp>
      <p:sp>
        <p:nvSpPr>
          <p:cNvPr id="18" name="原创设计师QQ598969553             _2"/>
          <p:cNvSpPr txBox="1"/>
          <p:nvPr/>
        </p:nvSpPr>
        <p:spPr>
          <a:xfrm>
            <a:off x="391433" y="3290956"/>
            <a:ext cx="2956567" cy="307777"/>
          </a:xfrm>
          <a:prstGeom prst="rect">
            <a:avLst/>
          </a:prstGeom>
          <a:noFill/>
        </p:spPr>
        <p:txBody>
          <a:bodyPr wrap="square" rtlCol="0">
            <a:spAutoFit/>
          </a:bodyPr>
          <a:lstStyle/>
          <a:p>
            <a:r>
              <a:rPr lang="en-US" altLang="zh-CN" sz="1400" b="1" dirty="0" smtClean="0">
                <a:solidFill>
                  <a:schemeClr val="accent3">
                    <a:lumMod val="75000"/>
                  </a:schemeClr>
                </a:solidFill>
                <a:latin typeface="微软雅黑" pitchFamily="34" charset="-122"/>
                <a:ea typeface="微软雅黑" pitchFamily="34" charset="-122"/>
              </a:rPr>
              <a:t>BY:JAN</a:t>
            </a:r>
            <a:endParaRPr lang="zh-CN" altLang="en-US" sz="1400" b="1" dirty="0">
              <a:solidFill>
                <a:schemeClr val="accent3">
                  <a:lumMod val="75000"/>
                </a:schemeClr>
              </a:solidFill>
              <a:latin typeface="微软雅黑" pitchFamily="34" charset="-122"/>
              <a:ea typeface="微软雅黑" pitchFamily="34" charset="-122"/>
            </a:endParaRPr>
          </a:p>
        </p:txBody>
      </p:sp>
      <p:sp>
        <p:nvSpPr>
          <p:cNvPr id="19" name="原创设计师QQ598969553             _3"/>
          <p:cNvSpPr/>
          <p:nvPr/>
        </p:nvSpPr>
        <p:spPr>
          <a:xfrm>
            <a:off x="481057" y="2807450"/>
            <a:ext cx="2938943" cy="3365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苏州德意道通企业管理咨询有限公司</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10372222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832638"/>
            <a:ext cx="8136000" cy="3426579"/>
          </a:xfrm>
          <a:prstGeom prst="rect">
            <a:avLst/>
          </a:prstGeom>
        </p:spPr>
        <p:txBody>
          <a:bodyPr wrap="square">
            <a:spAutoFit/>
          </a:bodyPr>
          <a:lstStyle/>
          <a:p>
            <a:pPr algn="ctr">
              <a:lnSpc>
                <a:spcPts val="20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26</a:t>
            </a:r>
            <a:r>
              <a:rPr lang="zh-CN" altLang="en-US" sz="1600" b="1" dirty="0" smtClean="0">
                <a:solidFill>
                  <a:schemeClr val="accent1"/>
                </a:solidFill>
              </a:rPr>
              <a:t>号</a:t>
            </a:r>
            <a:endParaRPr lang="en-US" altLang="zh-CN" sz="1600" b="1" dirty="0" smtClean="0">
              <a:solidFill>
                <a:schemeClr val="accent1"/>
              </a:solidFill>
            </a:endParaRPr>
          </a:p>
          <a:p>
            <a:pPr algn="ctr">
              <a:lnSpc>
                <a:spcPts val="2000"/>
              </a:lnSpc>
            </a:pPr>
            <a:r>
              <a:rPr lang="zh-CN" altLang="en-US" sz="1600" b="1" dirty="0" smtClean="0">
                <a:solidFill>
                  <a:schemeClr val="accent1"/>
                </a:solidFill>
              </a:rPr>
              <a:t>（关于进一步简化经港澳中转货物原产地管理要求的公告）</a:t>
            </a:r>
          </a:p>
          <a:p>
            <a:pPr>
              <a:lnSpc>
                <a:spcPts val="2000"/>
              </a:lnSpc>
            </a:pPr>
            <a:endParaRPr lang="zh-CN" altLang="en-US" sz="1200" dirty="0" smtClean="0"/>
          </a:p>
          <a:p>
            <a:pPr>
              <a:lnSpc>
                <a:spcPts val="2000"/>
              </a:lnSpc>
            </a:pPr>
            <a:r>
              <a:rPr lang="zh-CN" altLang="en-US" sz="1200" dirty="0" smtClean="0"/>
              <a:t>　　为进一步简化各优惠贸易安排项下，经香港或澳门中转货物的原产地管理，现就中转确认书提交事宜公告如下：</a:t>
            </a:r>
          </a:p>
          <a:p>
            <a:pPr>
              <a:lnSpc>
                <a:spcPts val="2000"/>
              </a:lnSpc>
            </a:pPr>
            <a:r>
              <a:rPr lang="zh-CN" altLang="en-US" sz="1200" dirty="0" smtClean="0"/>
              <a:t>　　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10</a:t>
            </a:r>
            <a:r>
              <a:rPr lang="zh-CN" altLang="en-US" sz="1200" dirty="0" smtClean="0"/>
              <a:t>日起，对于依照海关总署</a:t>
            </a:r>
            <a:r>
              <a:rPr lang="en-US" altLang="zh-CN" sz="1200" dirty="0" smtClean="0"/>
              <a:t>2016</a:t>
            </a:r>
            <a:r>
              <a:rPr lang="zh-CN" altLang="en-US" sz="1200" dirty="0" smtClean="0"/>
              <a:t>年</a:t>
            </a:r>
            <a:r>
              <a:rPr lang="en-US" altLang="zh-CN" sz="1200" dirty="0" smtClean="0"/>
              <a:t>52</a:t>
            </a:r>
            <a:r>
              <a:rPr lang="zh-CN" altLang="en-US" sz="1200" dirty="0" smtClean="0"/>
              <a:t>号公告规定，进口货物收货人或其代理人（以下简称“进口人”）应当提交中转确认书的情形，如果海关已收到有关中转确认书电子信息，且与进口人申报内容一致，海关不再要求进口人提交中转确认书正本。 </a:t>
            </a:r>
          </a:p>
          <a:p>
            <a:pPr>
              <a:lnSpc>
                <a:spcPts val="2000"/>
              </a:lnSpc>
            </a:pPr>
            <a:r>
              <a:rPr lang="zh-CN" altLang="en-US" sz="1200" dirty="0" smtClean="0"/>
              <a:t>　　如果海关未收到相关中转确认书电子信息或认为有必要时，进口人仍应当提交中转确认书正本。</a:t>
            </a:r>
          </a:p>
          <a:p>
            <a:pPr>
              <a:lnSpc>
                <a:spcPts val="2000"/>
              </a:lnSpc>
            </a:pPr>
            <a:r>
              <a:rPr lang="zh-CN" altLang="en-US" sz="1200" dirty="0" smtClean="0"/>
              <a:t>　　特此公告。</a:t>
            </a:r>
          </a:p>
          <a:p>
            <a:pPr>
              <a:lnSpc>
                <a:spcPts val="2000"/>
              </a:lnSpc>
            </a:pPr>
            <a:r>
              <a:rPr lang="zh-CN" altLang="en-US" sz="1200" dirty="0" smtClean="0"/>
              <a:t>　　 </a:t>
            </a:r>
          </a:p>
          <a:p>
            <a:pPr>
              <a:lnSpc>
                <a:spcPts val="2000"/>
              </a:lnSpc>
            </a:pPr>
            <a:endParaRPr lang="zh-CN" altLang="en-US" sz="1200" dirty="0" smtClean="0"/>
          </a:p>
          <a:p>
            <a:pPr algn="r">
              <a:lnSpc>
                <a:spcPts val="2000"/>
              </a:lnSpc>
            </a:pPr>
            <a:r>
              <a:rPr lang="zh-CN" altLang="en-US" sz="1200" dirty="0" smtClean="0"/>
              <a:t>　　海关总署</a:t>
            </a:r>
          </a:p>
          <a:p>
            <a:pPr algn="r">
              <a:lnSpc>
                <a:spcPts val="2000"/>
              </a:lnSpc>
            </a:pPr>
            <a:r>
              <a:rPr lang="zh-CN" altLang="en-US" sz="1200" dirty="0" smtClean="0"/>
              <a:t>　　</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28</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68000" y="842956"/>
            <a:ext cx="8280000" cy="3539430"/>
          </a:xfrm>
          <a:prstGeom prst="rect">
            <a:avLst/>
          </a:prstGeom>
        </p:spPr>
        <p:txBody>
          <a:bodyPr wrap="square">
            <a:spAutoFit/>
          </a:bodyPr>
          <a:lstStyle/>
          <a:p>
            <a:pPr algn="ct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27</a:t>
            </a:r>
            <a:r>
              <a:rPr lang="zh-CN" altLang="en-US" sz="1600" b="1" dirty="0" smtClean="0">
                <a:solidFill>
                  <a:schemeClr val="accent1"/>
                </a:solidFill>
              </a:rPr>
              <a:t>号</a:t>
            </a:r>
            <a:endParaRPr lang="en-US" altLang="zh-CN" sz="1600" b="1" dirty="0" smtClean="0">
              <a:solidFill>
                <a:schemeClr val="accent1"/>
              </a:solidFill>
            </a:endParaRPr>
          </a:p>
          <a:p>
            <a:pPr algn="ctr"/>
            <a:r>
              <a:rPr lang="zh-CN" altLang="en-US" sz="1600" b="1" dirty="0" smtClean="0">
                <a:solidFill>
                  <a:schemeClr val="accent1"/>
                </a:solidFill>
              </a:rPr>
              <a:t>（关于实施共聚聚甲醛临时反倾销措施有关商品编号申报要求的公告）</a:t>
            </a:r>
          </a:p>
          <a:p>
            <a:endParaRPr lang="zh-CN" altLang="en-US" sz="1200" dirty="0" smtClean="0"/>
          </a:p>
          <a:p>
            <a:r>
              <a:rPr lang="zh-CN" altLang="en-US" sz="1200" dirty="0" smtClean="0"/>
              <a:t>　　根据</a:t>
            </a:r>
            <a:r>
              <a:rPr lang="en-US" altLang="zh-CN" sz="1200" dirty="0" smtClean="0"/>
              <a:t>《</a:t>
            </a:r>
            <a:r>
              <a:rPr lang="zh-CN" altLang="en-US" sz="1200" dirty="0" smtClean="0"/>
              <a:t>中华人民共和国反倾销条例</a:t>
            </a:r>
            <a:r>
              <a:rPr lang="en-US" altLang="zh-CN" sz="1200" dirty="0" smtClean="0"/>
              <a:t>》</a:t>
            </a:r>
            <a:r>
              <a:rPr lang="zh-CN" altLang="en-US" sz="1200" dirty="0" smtClean="0"/>
              <a:t>的规定，商务部决定自</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30</a:t>
            </a:r>
            <a:r>
              <a:rPr lang="zh-CN" altLang="en-US" sz="1200" dirty="0" smtClean="0"/>
              <a:t>日起，对进口原产于韩国、泰国和马来西亚的共聚聚甲醛（税则号列：</a:t>
            </a:r>
            <a:r>
              <a:rPr lang="en-US" altLang="zh-CN" sz="1200" dirty="0" smtClean="0"/>
              <a:t>3907.1010</a:t>
            </a:r>
            <a:r>
              <a:rPr lang="zh-CN" altLang="en-US" sz="1200" dirty="0" smtClean="0"/>
              <a:t>和</a:t>
            </a:r>
            <a:r>
              <a:rPr lang="en-US" altLang="zh-CN" sz="1200" dirty="0" smtClean="0"/>
              <a:t>3907.1090</a:t>
            </a:r>
            <a:r>
              <a:rPr lang="zh-CN" altLang="en-US" sz="1200" dirty="0" smtClean="0"/>
              <a:t>）采用征收保证金形式实施临时反倾销措施。商务部为此发布了</a:t>
            </a:r>
            <a:r>
              <a:rPr lang="en-US" altLang="zh-CN" sz="1200" dirty="0" smtClean="0"/>
              <a:t>2017</a:t>
            </a:r>
            <a:r>
              <a:rPr lang="zh-CN" altLang="en-US" sz="1200" dirty="0" smtClean="0"/>
              <a:t>年第</a:t>
            </a:r>
            <a:r>
              <a:rPr lang="en-US" altLang="zh-CN" sz="1200" dirty="0" smtClean="0"/>
              <a:t>32</a:t>
            </a:r>
            <a:r>
              <a:rPr lang="zh-CN" altLang="en-US" sz="1200" dirty="0" smtClean="0"/>
              <a:t>号公告（详见附件），并明确了实施反倾销措施产品的具体商品范围。现就有关事项公告如下：</a:t>
            </a:r>
          </a:p>
          <a:p>
            <a:endParaRPr lang="zh-CN" altLang="en-US" sz="1200" dirty="0" smtClean="0"/>
          </a:p>
          <a:p>
            <a:r>
              <a:rPr lang="zh-CN" altLang="en-US" sz="1200" dirty="0" smtClean="0"/>
              <a:t>　　自</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30</a:t>
            </a:r>
            <a:r>
              <a:rPr lang="zh-CN" altLang="en-US" sz="1200" dirty="0" smtClean="0"/>
              <a:t>日起，进口货物收货人在申报进口上述税则号列项下属于临时反倾销措施范围内的商品时，商品编号应填报为</a:t>
            </a:r>
            <a:r>
              <a:rPr lang="en-US" altLang="zh-CN" sz="1200" dirty="0" smtClean="0"/>
              <a:t>39071010.10</a:t>
            </a:r>
            <a:r>
              <a:rPr lang="zh-CN" altLang="en-US" sz="1200" dirty="0" smtClean="0"/>
              <a:t>和</a:t>
            </a:r>
            <a:r>
              <a:rPr lang="en-US" altLang="zh-CN" sz="1200" dirty="0" smtClean="0"/>
              <a:t>39071090.10</a:t>
            </a:r>
            <a:r>
              <a:rPr lang="zh-CN" altLang="en-US" sz="1200" dirty="0" smtClean="0"/>
              <a:t>。</a:t>
            </a:r>
          </a:p>
          <a:p>
            <a:endParaRPr lang="zh-CN" altLang="en-US" sz="1200" dirty="0" smtClean="0"/>
          </a:p>
          <a:p>
            <a:r>
              <a:rPr lang="zh-CN" altLang="en-US" sz="1200" dirty="0" smtClean="0"/>
              <a:t>　　特此公告。</a:t>
            </a:r>
          </a:p>
          <a:p>
            <a:endParaRPr lang="zh-CN" altLang="en-US" sz="1200" dirty="0" smtClean="0"/>
          </a:p>
          <a:p>
            <a:r>
              <a:rPr lang="zh-CN" altLang="en-US" sz="1200" dirty="0" smtClean="0"/>
              <a:t>　　</a:t>
            </a:r>
            <a:r>
              <a:rPr lang="zh-CN" altLang="en-US" sz="1200" dirty="0" smtClean="0">
                <a:hlinkClick r:id="rId5" action="ppaction://hlinkfile"/>
              </a:rPr>
              <a:t>附件：中华人民共和国商务部公告</a:t>
            </a:r>
            <a:r>
              <a:rPr lang="en-US" altLang="zh-CN" sz="1200" dirty="0" smtClean="0">
                <a:hlinkClick r:id="rId5" action="ppaction://hlinkfile"/>
              </a:rPr>
              <a:t>2017</a:t>
            </a:r>
            <a:r>
              <a:rPr lang="zh-CN" altLang="en-US" sz="1200" dirty="0" smtClean="0">
                <a:hlinkClick r:id="rId5" action="ppaction://hlinkfile"/>
              </a:rPr>
              <a:t>年第</a:t>
            </a:r>
            <a:r>
              <a:rPr lang="en-US" altLang="zh-CN" sz="1200" dirty="0" smtClean="0">
                <a:hlinkClick r:id="rId5" action="ppaction://hlinkfile"/>
              </a:rPr>
              <a:t>32</a:t>
            </a:r>
            <a:r>
              <a:rPr lang="zh-CN" altLang="en-US" sz="1200" dirty="0" smtClean="0">
                <a:hlinkClick r:id="rId5" action="ppaction://hlinkfile"/>
              </a:rPr>
              <a:t>号</a:t>
            </a:r>
            <a:r>
              <a:rPr lang="en-US" altLang="zh-CN" sz="1200" dirty="0" smtClean="0">
                <a:hlinkClick r:id="rId5" action="ppaction://hlinkfile"/>
              </a:rPr>
              <a:t>.tif</a:t>
            </a:r>
            <a:endParaRPr lang="en-US" altLang="zh-CN" sz="1200" dirty="0" smtClean="0"/>
          </a:p>
          <a:p>
            <a:endParaRPr lang="en-US" altLang="zh-CN" sz="1200" dirty="0" smtClean="0"/>
          </a:p>
          <a:p>
            <a:endParaRPr lang="en-US" altLang="zh-CN" sz="1200" dirty="0" smtClean="0"/>
          </a:p>
          <a:p>
            <a:r>
              <a:rPr lang="zh-CN" altLang="en-US" sz="1200" dirty="0" smtClean="0"/>
              <a:t>　　 </a:t>
            </a:r>
          </a:p>
          <a:p>
            <a:endParaRPr lang="zh-CN" altLang="en-US" sz="1200" dirty="0" smtClean="0"/>
          </a:p>
          <a:p>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1548000" y="698956"/>
            <a:ext cx="6048000" cy="369332"/>
          </a:xfrm>
          <a:prstGeom prst="rect">
            <a:avLst/>
          </a:prstGeom>
        </p:spPr>
        <p:txBody>
          <a:bodyPr wrap="square">
            <a:spAutoFit/>
          </a:bodyPr>
          <a:lstStyle/>
          <a:p>
            <a:r>
              <a:rPr lang="en-US" altLang="zh-CN" b="1" dirty="0" smtClean="0">
                <a:solidFill>
                  <a:schemeClr val="accent3"/>
                </a:solidFill>
              </a:rPr>
              <a:t>AEO</a:t>
            </a:r>
            <a:r>
              <a:rPr lang="zh-CN" altLang="en-US" b="1" dirty="0" smtClean="0">
                <a:solidFill>
                  <a:schemeClr val="accent3"/>
                </a:solidFill>
              </a:rPr>
              <a:t>认证辅导公司在</a:t>
            </a:r>
            <a:r>
              <a:rPr lang="en-US" altLang="zh-CN" b="1" dirty="0" smtClean="0">
                <a:solidFill>
                  <a:schemeClr val="accent3"/>
                </a:solidFill>
              </a:rPr>
              <a:t>AEO</a:t>
            </a:r>
            <a:r>
              <a:rPr lang="zh-CN" altLang="en-US" b="1" dirty="0" smtClean="0">
                <a:solidFill>
                  <a:schemeClr val="accent3"/>
                </a:solidFill>
              </a:rPr>
              <a:t>认证中到底扮演着什么角色？？？</a:t>
            </a:r>
            <a:endParaRPr lang="zh-CN" altLang="en-US" b="1" dirty="0">
              <a:solidFill>
                <a:schemeClr val="accent3"/>
              </a:solidFill>
            </a:endParaRPr>
          </a:p>
        </p:txBody>
      </p:sp>
      <p:sp>
        <p:nvSpPr>
          <p:cNvPr id="11" name="原创设计师QQ598969553             _1"/>
          <p:cNvSpPr/>
          <p:nvPr/>
        </p:nvSpPr>
        <p:spPr>
          <a:xfrm>
            <a:off x="684000" y="1446631"/>
            <a:ext cx="3384376" cy="2664296"/>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原创设计师QQ598969553             _2"/>
          <p:cNvSpPr/>
          <p:nvPr/>
        </p:nvSpPr>
        <p:spPr>
          <a:xfrm>
            <a:off x="4356000" y="1490908"/>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原创设计师QQ598969553             _5"/>
          <p:cNvSpPr>
            <a:spLocks noChangeArrowheads="1"/>
          </p:cNvSpPr>
          <p:nvPr/>
        </p:nvSpPr>
        <p:spPr bwMode="auto">
          <a:xfrm>
            <a:off x="4919743" y="1418956"/>
            <a:ext cx="3583368" cy="28212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nSpc>
                <a:spcPts val="2000"/>
              </a:lnSpc>
            </a:pPr>
            <a:r>
              <a:rPr lang="zh-CN" altLang="en-US" sz="1200" dirty="0" smtClean="0"/>
              <a:t>自署令</a:t>
            </a:r>
            <a:r>
              <a:rPr lang="en-US" altLang="zh-CN" sz="1200" dirty="0" smtClean="0"/>
              <a:t>225</a:t>
            </a:r>
            <a:r>
              <a:rPr lang="zh-CN" altLang="en-US" sz="1200" dirty="0" smtClean="0"/>
              <a:t>号颁布以来，各种</a:t>
            </a:r>
            <a:r>
              <a:rPr lang="en-US" altLang="zh-CN" sz="1200" dirty="0" smtClean="0"/>
              <a:t>AEO</a:t>
            </a:r>
            <a:r>
              <a:rPr lang="zh-CN" altLang="en-US" sz="1200" dirty="0" smtClean="0"/>
              <a:t>专家、</a:t>
            </a:r>
            <a:r>
              <a:rPr lang="en-US" altLang="zh-CN" sz="1200" dirty="0" smtClean="0"/>
              <a:t>AEO</a:t>
            </a:r>
            <a:r>
              <a:rPr lang="zh-CN" altLang="en-US" sz="1200" dirty="0" smtClean="0"/>
              <a:t>培训机构、</a:t>
            </a:r>
            <a:r>
              <a:rPr lang="en-US" altLang="zh-CN" sz="1200" dirty="0" smtClean="0"/>
              <a:t>AEO</a:t>
            </a:r>
            <a:r>
              <a:rPr lang="zh-CN" altLang="en-US" sz="1200" dirty="0" smtClean="0"/>
              <a:t>研究院、</a:t>
            </a:r>
            <a:r>
              <a:rPr lang="en-US" altLang="zh-CN" sz="1200" dirty="0" smtClean="0"/>
              <a:t>AEO</a:t>
            </a:r>
            <a:r>
              <a:rPr lang="zh-CN" altLang="en-US" sz="1200" dirty="0" smtClean="0"/>
              <a:t>内审员培训发证机构不断涌现，申请企业在是否引入第三方</a:t>
            </a:r>
            <a:r>
              <a:rPr lang="en-US" altLang="zh-CN" sz="1200" dirty="0" smtClean="0"/>
              <a:t>AEO</a:t>
            </a:r>
            <a:r>
              <a:rPr lang="zh-CN" altLang="en-US" sz="1200" dirty="0" smtClean="0"/>
              <a:t>辅导公司或如何辨别各类民间培训方面还有诸多疑问：</a:t>
            </a:r>
          </a:p>
          <a:p>
            <a:pPr>
              <a:lnSpc>
                <a:spcPts val="2000"/>
              </a:lnSpc>
            </a:pPr>
            <a:r>
              <a:rPr lang="zh-CN" altLang="en-US" sz="1200" dirty="0" smtClean="0"/>
              <a:t>        ▶何为</a:t>
            </a:r>
            <a:r>
              <a:rPr lang="en-US" altLang="zh-CN" sz="1200" dirty="0" smtClean="0"/>
              <a:t>AEO</a:t>
            </a:r>
            <a:r>
              <a:rPr lang="zh-CN" altLang="en-US" sz="1200" dirty="0" smtClean="0"/>
              <a:t>？</a:t>
            </a:r>
          </a:p>
          <a:p>
            <a:pPr>
              <a:lnSpc>
                <a:spcPts val="2000"/>
              </a:lnSpc>
            </a:pPr>
            <a:r>
              <a:rPr lang="zh-CN" altLang="en-US" sz="1200" dirty="0" smtClean="0"/>
              <a:t>        ▶</a:t>
            </a:r>
            <a:r>
              <a:rPr lang="en-US" altLang="zh-CN" sz="1200" dirty="0" smtClean="0"/>
              <a:t>AEO</a:t>
            </a:r>
            <a:r>
              <a:rPr lang="zh-CN" altLang="en-US" sz="1200" dirty="0" smtClean="0"/>
              <a:t>的审核认证由谁实施？</a:t>
            </a:r>
          </a:p>
          <a:p>
            <a:pPr>
              <a:lnSpc>
                <a:spcPts val="2000"/>
              </a:lnSpc>
            </a:pPr>
            <a:r>
              <a:rPr lang="zh-CN" altLang="en-US" sz="1200" dirty="0" smtClean="0"/>
              <a:t>        ▶如果没有第三方辅导公司是否可以通过海关的     </a:t>
            </a:r>
            <a:r>
              <a:rPr lang="en-US" altLang="zh-CN" sz="1200" dirty="0" smtClean="0"/>
              <a:t>AEO</a:t>
            </a:r>
            <a:r>
              <a:rPr lang="zh-CN" altLang="en-US" sz="1200" dirty="0" smtClean="0"/>
              <a:t>认证？</a:t>
            </a:r>
          </a:p>
          <a:p>
            <a:pPr>
              <a:lnSpc>
                <a:spcPts val="2000"/>
              </a:lnSpc>
            </a:pPr>
            <a:r>
              <a:rPr lang="zh-CN" altLang="en-US" sz="1200" dirty="0" smtClean="0"/>
              <a:t>        ▶第三方辅导公司在</a:t>
            </a:r>
            <a:r>
              <a:rPr lang="en-US" altLang="zh-CN" sz="1200" dirty="0" smtClean="0"/>
              <a:t>AEO</a:t>
            </a:r>
            <a:r>
              <a:rPr lang="zh-CN" altLang="en-US" sz="1200" dirty="0" smtClean="0"/>
              <a:t>认证过程中的作用是什么？</a:t>
            </a:r>
          </a:p>
          <a:p>
            <a:pPr>
              <a:lnSpc>
                <a:spcPts val="2000"/>
              </a:lnSpc>
            </a:pPr>
            <a:r>
              <a:rPr lang="zh-CN" altLang="en-US" sz="1200" dirty="0" smtClean="0"/>
              <a:t>        ▶</a:t>
            </a:r>
            <a:r>
              <a:rPr lang="en-US" altLang="zh-CN" sz="1200" dirty="0" smtClean="0"/>
              <a:t>AEO</a:t>
            </a:r>
            <a:r>
              <a:rPr lang="zh-CN" altLang="en-US" sz="1200" dirty="0" smtClean="0"/>
              <a:t>认证与</a:t>
            </a:r>
            <a:r>
              <a:rPr lang="en-US" altLang="zh-CN" sz="1200" dirty="0" smtClean="0"/>
              <a:t>AEO</a:t>
            </a:r>
            <a:r>
              <a:rPr lang="zh-CN" altLang="en-US" sz="1200" dirty="0" smtClean="0"/>
              <a:t>辅导的关系是什么？</a:t>
            </a:r>
          </a:p>
          <a:p>
            <a:pPr>
              <a:lnSpc>
                <a:spcPts val="2000"/>
              </a:lnSpc>
            </a:pPr>
            <a:r>
              <a:rPr lang="zh-CN" altLang="en-US" sz="1200" dirty="0" smtClean="0"/>
              <a:t>        ▶第三方辅导公司如何自律？</a:t>
            </a:r>
            <a:endParaRPr lang="zh-CN" altLang="en-US" sz="1200" dirty="0"/>
          </a:p>
        </p:txBody>
      </p:sp>
      <p:sp>
        <p:nvSpPr>
          <p:cNvPr id="20" name="原创设计师QQ598969553             _10"/>
          <p:cNvSpPr>
            <a:spLocks noEditPoints="1"/>
          </p:cNvSpPr>
          <p:nvPr/>
        </p:nvSpPr>
        <p:spPr bwMode="auto">
          <a:xfrm>
            <a:off x="4483248" y="1587649"/>
            <a:ext cx="177552" cy="23856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619832" y="705417"/>
            <a:ext cx="8136000" cy="4169539"/>
          </a:xfrm>
          <a:prstGeom prst="rect">
            <a:avLst/>
          </a:prstGeom>
        </p:spPr>
        <p:txBody>
          <a:bodyPr wrap="square">
            <a:spAutoFit/>
          </a:bodyPr>
          <a:lstStyle/>
          <a:p>
            <a:pPr>
              <a:lnSpc>
                <a:spcPts val="2000"/>
              </a:lnSpc>
            </a:pPr>
            <a:r>
              <a:rPr lang="en-US" altLang="zh-CN" sz="1200" b="1" dirty="0" smtClean="0"/>
              <a:t>1.</a:t>
            </a:r>
            <a:r>
              <a:rPr lang="zh-CN" altLang="en-US" sz="1200" b="1" dirty="0" smtClean="0"/>
              <a:t>何为</a:t>
            </a:r>
            <a:r>
              <a:rPr lang="en-US" altLang="zh-CN" sz="1200" b="1" dirty="0" smtClean="0"/>
              <a:t>AEO</a:t>
            </a:r>
            <a:r>
              <a:rPr lang="zh-CN" altLang="en-US" sz="1200" b="1" dirty="0" smtClean="0"/>
              <a:t>认证？</a:t>
            </a:r>
            <a:endParaRPr lang="zh-CN" altLang="en-US" sz="1200" dirty="0" smtClean="0"/>
          </a:p>
          <a:p>
            <a:pPr>
              <a:lnSpc>
                <a:spcPts val="2000"/>
              </a:lnSpc>
            </a:pPr>
            <a:r>
              <a:rPr lang="zh-CN" altLang="en-US" sz="1200" dirty="0" smtClean="0"/>
              <a:t>        </a:t>
            </a:r>
            <a:r>
              <a:rPr lang="en-US" altLang="zh-CN" sz="1200" dirty="0" smtClean="0"/>
              <a:t>AEO</a:t>
            </a:r>
            <a:r>
              <a:rPr lang="zh-CN" altLang="en-US" sz="1200" dirty="0" smtClean="0"/>
              <a:t>是经过认证的经营者，由</a:t>
            </a:r>
            <a:r>
              <a:rPr lang="en-US" altLang="zh-CN" sz="1200" dirty="0" smtClean="0"/>
              <a:t>WCO</a:t>
            </a:r>
            <a:r>
              <a:rPr lang="zh-CN" altLang="en-US" sz="1200" dirty="0" smtClean="0"/>
              <a:t>世界海关组织倡议，在</a:t>
            </a:r>
            <a:r>
              <a:rPr lang="en-US" altLang="zh-CN" sz="1200" dirty="0" smtClean="0"/>
              <a:t>《</a:t>
            </a:r>
            <a:r>
              <a:rPr lang="zh-CN" altLang="en-US" sz="1200" dirty="0" smtClean="0"/>
              <a:t>全球贸易安全与便利标准框架</a:t>
            </a:r>
            <a:r>
              <a:rPr lang="en-US" altLang="zh-CN" sz="1200" dirty="0" smtClean="0"/>
              <a:t>》</a:t>
            </a:r>
            <a:r>
              <a:rPr lang="zh-CN" altLang="en-US" sz="1200" dirty="0" smtClean="0"/>
              <a:t>（以下简称</a:t>
            </a:r>
            <a:r>
              <a:rPr lang="en-US" altLang="zh-CN" sz="1200" dirty="0" smtClean="0"/>
              <a:t>《</a:t>
            </a:r>
            <a:r>
              <a:rPr lang="zh-CN" altLang="en-US" sz="1200" dirty="0" smtClean="0"/>
              <a:t>标准框架</a:t>
            </a:r>
            <a:r>
              <a:rPr lang="en-US" altLang="zh-CN" sz="1200" dirty="0" smtClean="0"/>
              <a:t>》</a:t>
            </a:r>
            <a:r>
              <a:rPr lang="zh-CN" altLang="en-US" sz="1200" dirty="0" smtClean="0"/>
              <a:t>）的基础上，由每个国家地区根据</a:t>
            </a:r>
            <a:r>
              <a:rPr lang="en-US" altLang="zh-CN" sz="1200" dirty="0" smtClean="0"/>
              <a:t>《</a:t>
            </a:r>
            <a:r>
              <a:rPr lang="zh-CN" altLang="en-US" sz="1200" dirty="0" smtClean="0"/>
              <a:t>标准框架</a:t>
            </a:r>
            <a:r>
              <a:rPr lang="en-US" altLang="zh-CN" sz="1200" dirty="0" smtClean="0"/>
              <a:t>》</a:t>
            </a:r>
            <a:r>
              <a:rPr lang="zh-CN" altLang="en-US" sz="1200" dirty="0" smtClean="0"/>
              <a:t>的程序内容加上本国或本地区的海关法律法规制定本国或本地区的</a:t>
            </a:r>
            <a:r>
              <a:rPr lang="en-US" altLang="zh-CN" sz="1200" dirty="0" smtClean="0"/>
              <a:t>AEO</a:t>
            </a:r>
            <a:r>
              <a:rPr lang="zh-CN" altLang="en-US" sz="1200" dirty="0" smtClean="0"/>
              <a:t>认证标准，由各国家或地区海关实施认证，各国家海关对</a:t>
            </a:r>
            <a:r>
              <a:rPr lang="en-US" altLang="zh-CN" sz="1200" dirty="0" smtClean="0"/>
              <a:t>AEO</a:t>
            </a:r>
            <a:r>
              <a:rPr lang="zh-CN" altLang="en-US" sz="1200" dirty="0" smtClean="0"/>
              <a:t>地位予以互相承认。</a:t>
            </a:r>
            <a:r>
              <a:rPr lang="en-US" altLang="zh-CN" sz="1200" dirty="0" smtClean="0"/>
              <a:t>AEO</a:t>
            </a:r>
            <a:r>
              <a:rPr lang="zh-CN" altLang="en-US" sz="1200" dirty="0" smtClean="0"/>
              <a:t>被定义为：以任何一种方式参与国际货物流通，并被海关当局认定符合世界海关组织或相应供应安全标准的一方。</a:t>
            </a:r>
          </a:p>
          <a:p>
            <a:pPr>
              <a:lnSpc>
                <a:spcPts val="2000"/>
              </a:lnSpc>
            </a:pPr>
            <a:r>
              <a:rPr lang="zh-CN" altLang="en-US" sz="1200" dirty="0" smtClean="0"/>
              <a:t/>
            </a:r>
            <a:br>
              <a:rPr lang="zh-CN" altLang="en-US" sz="1200" dirty="0" smtClean="0"/>
            </a:br>
            <a:endParaRPr lang="zh-CN" altLang="en-US" sz="1200" dirty="0" smtClean="0"/>
          </a:p>
          <a:p>
            <a:pPr>
              <a:lnSpc>
                <a:spcPts val="2000"/>
              </a:lnSpc>
            </a:pPr>
            <a:r>
              <a:rPr lang="en-US" altLang="zh-CN" sz="1200" b="1" dirty="0" smtClean="0"/>
              <a:t>2.AEO</a:t>
            </a:r>
            <a:r>
              <a:rPr lang="zh-CN" altLang="en-US" sz="1200" b="1" dirty="0" smtClean="0"/>
              <a:t>认证的审核认证由谁实施？</a:t>
            </a:r>
            <a:endParaRPr lang="zh-CN" altLang="en-US" sz="1200" dirty="0" smtClean="0"/>
          </a:p>
          <a:p>
            <a:pPr>
              <a:lnSpc>
                <a:spcPts val="2000"/>
              </a:lnSpc>
            </a:pPr>
            <a:r>
              <a:rPr lang="zh-CN" altLang="en-US" sz="1200" dirty="0" smtClean="0"/>
              <a:t>        </a:t>
            </a:r>
            <a:r>
              <a:rPr lang="en-US" altLang="zh-CN" sz="1200" dirty="0" smtClean="0"/>
              <a:t>《</a:t>
            </a:r>
            <a:r>
              <a:rPr lang="zh-CN" altLang="en-US" sz="1200" dirty="0" smtClean="0"/>
              <a:t>标准框架</a:t>
            </a:r>
            <a:r>
              <a:rPr lang="en-US" altLang="zh-CN" sz="1200" dirty="0" smtClean="0"/>
              <a:t>》</a:t>
            </a:r>
            <a:r>
              <a:rPr lang="zh-CN" altLang="en-US" sz="1200" dirty="0" smtClean="0"/>
              <a:t>提到：</a:t>
            </a:r>
            <a:r>
              <a:rPr lang="en-US" altLang="zh-CN" sz="1200" dirty="0" smtClean="0"/>
              <a:t>《</a:t>
            </a:r>
            <a:r>
              <a:rPr lang="zh-CN" altLang="en-US" sz="1200" dirty="0" smtClean="0"/>
              <a:t>标准框架</a:t>
            </a:r>
            <a:r>
              <a:rPr lang="en-US" altLang="zh-CN" sz="1200" dirty="0" smtClean="0"/>
              <a:t>》</a:t>
            </a:r>
            <a:r>
              <a:rPr lang="zh-CN" altLang="en-US" sz="1200" dirty="0" smtClean="0"/>
              <a:t>所包含的安全体系和海关实施资质鉴定的最佳做法，要求由海关来完成审核程序。经资质鉴定合格的申请企业，最终将由海关进行</a:t>
            </a:r>
            <a:r>
              <a:rPr lang="en-US" altLang="zh-CN" sz="1200" dirty="0" smtClean="0"/>
              <a:t>AEO</a:t>
            </a:r>
            <a:r>
              <a:rPr lang="zh-CN" altLang="en-US" sz="1200" dirty="0" smtClean="0"/>
              <a:t>身份的认证，并由海关决定对</a:t>
            </a:r>
            <a:r>
              <a:rPr lang="en-US" altLang="zh-CN" sz="1200" dirty="0" smtClean="0"/>
              <a:t>AEO</a:t>
            </a:r>
            <a:r>
              <a:rPr lang="zh-CN" altLang="en-US" sz="1200" dirty="0" smtClean="0"/>
              <a:t>身份认证的暂停和撤回。鉴于上述情况，也可委派由第三方来实施审核程序，对申请企业是否符合</a:t>
            </a:r>
            <a:r>
              <a:rPr lang="en-US" altLang="zh-CN" sz="1200" dirty="0" smtClean="0"/>
              <a:t>《</a:t>
            </a:r>
            <a:r>
              <a:rPr lang="zh-CN" altLang="en-US" sz="1200" dirty="0" smtClean="0"/>
              <a:t>标准框架</a:t>
            </a:r>
            <a:r>
              <a:rPr lang="en-US" altLang="zh-CN" sz="1200" dirty="0" smtClean="0"/>
              <a:t>》</a:t>
            </a:r>
            <a:r>
              <a:rPr lang="zh-CN" altLang="en-US" sz="1200" dirty="0" smtClean="0"/>
              <a:t>中规定的有关安全标准和最佳做法进行评估。第三方应在认证制度、供应链安全标准知识等领域具有一定经验，对不同类型企业的商业运作模式有充分而准确的认识，并具备充足的资源保障及时实施审核程序。在单个国家</a:t>
            </a:r>
            <a:r>
              <a:rPr lang="en-US" altLang="zh-CN" sz="1200" dirty="0" smtClean="0"/>
              <a:t>AEO</a:t>
            </a:r>
            <a:r>
              <a:rPr lang="zh-CN" altLang="en-US" sz="1200" dirty="0" smtClean="0"/>
              <a:t>项目中，使用第三方审核不应限制海关间</a:t>
            </a:r>
            <a:r>
              <a:rPr lang="en-US" altLang="zh-CN" sz="1200" dirty="0" smtClean="0"/>
              <a:t>AEO</a:t>
            </a:r>
            <a:r>
              <a:rPr lang="zh-CN" altLang="en-US" sz="1200" dirty="0" smtClean="0"/>
              <a:t>认证的相互认可。</a:t>
            </a:r>
            <a:r>
              <a:rPr lang="en-US" altLang="zh-CN" sz="1200" dirty="0" smtClean="0"/>
              <a:t>AEO</a:t>
            </a:r>
            <a:r>
              <a:rPr lang="zh-CN" altLang="en-US" sz="1200" dirty="0" smtClean="0"/>
              <a:t>可选择由海关直接进行审核。</a:t>
            </a:r>
          </a:p>
          <a:p>
            <a:pPr>
              <a:lnSpc>
                <a:spcPts val="2000"/>
              </a:lnSpc>
            </a:pPr>
            <a:r>
              <a:rPr lang="zh-CN" altLang="en-US" sz="1200" dirty="0" smtClean="0"/>
              <a:t>        海关不应设置其他保障贸易安全和便利的标准和要求，而增加国际贸易界的负担。</a:t>
            </a:r>
          </a:p>
          <a:p>
            <a:pPr>
              <a:lnSpc>
                <a:spcPts val="2000"/>
              </a:lnSpc>
            </a:pPr>
            <a:r>
              <a:rPr lang="zh-CN" altLang="en-US" sz="1200" dirty="0" smtClean="0"/>
              <a:t>        海关或委派的第三方应确保负责审核程序的专人是受过培训且合格的。</a:t>
            </a:r>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68000" y="1079416"/>
            <a:ext cx="8208000" cy="3939540"/>
          </a:xfrm>
          <a:prstGeom prst="rect">
            <a:avLst/>
          </a:prstGeom>
        </p:spPr>
        <p:txBody>
          <a:bodyPr wrap="square">
            <a:spAutoFit/>
          </a:bodyPr>
          <a:lstStyle/>
          <a:p>
            <a:pPr>
              <a:lnSpc>
                <a:spcPts val="2000"/>
              </a:lnSpc>
            </a:pPr>
            <a:r>
              <a:rPr lang="zh-CN" altLang="en-US" sz="1200" dirty="0" smtClean="0">
                <a:latin typeface="+mn-ea"/>
              </a:rPr>
              <a:t>在审核程序中以及在认证范围内所涉及的信息，仅限于在海关、委派的第三方以及相应</a:t>
            </a:r>
            <a:r>
              <a:rPr lang="en-US" altLang="zh-CN" sz="1200" dirty="0" smtClean="0">
                <a:latin typeface="+mn-ea"/>
              </a:rPr>
              <a:t>AEO</a:t>
            </a:r>
            <a:r>
              <a:rPr lang="zh-CN" altLang="en-US" sz="1200" dirty="0" smtClean="0">
                <a:latin typeface="+mn-ea"/>
              </a:rPr>
              <a:t>个体之间使用，应对信息保密并只能用于特定的认证用途。</a:t>
            </a:r>
          </a:p>
          <a:p>
            <a:pPr>
              <a:lnSpc>
                <a:spcPts val="2000"/>
              </a:lnSpc>
            </a:pPr>
            <a:r>
              <a:rPr lang="zh-CN" altLang="en-US" sz="1200" dirty="0" smtClean="0">
                <a:latin typeface="+mn-ea"/>
              </a:rPr>
              <a:t>    海关和</a:t>
            </a:r>
            <a:r>
              <a:rPr lang="en-US" altLang="zh-CN" sz="1200" dirty="0" smtClean="0">
                <a:latin typeface="+mn-ea"/>
              </a:rPr>
              <a:t>AEO</a:t>
            </a:r>
            <a:r>
              <a:rPr lang="zh-CN" altLang="en-US" sz="1200" dirty="0" smtClean="0">
                <a:latin typeface="+mn-ea"/>
              </a:rPr>
              <a:t>应进行协调，将反馈及逐步改进机制纳入审核和认证程序。</a:t>
            </a:r>
          </a:p>
          <a:p>
            <a:pPr>
              <a:lnSpc>
                <a:spcPts val="2000"/>
              </a:lnSpc>
            </a:pPr>
            <a:r>
              <a:rPr lang="zh-CN" altLang="en-US" sz="1200" dirty="0" smtClean="0">
                <a:latin typeface="+mn-ea"/>
              </a:rPr>
              <a:t>    监督程序应包括基于风险分析的稽查，如果可行，还可由海关或委派的第三方适当进行随机的实地抽查。</a:t>
            </a:r>
            <a:r>
              <a:rPr lang="en-US" altLang="zh-CN" sz="1200" dirty="0" smtClean="0">
                <a:latin typeface="+mn-ea"/>
              </a:rPr>
              <a:t>AEO</a:t>
            </a:r>
            <a:r>
              <a:rPr lang="zh-CN" altLang="en-US" sz="1200" dirty="0" smtClean="0">
                <a:latin typeface="+mn-ea"/>
              </a:rPr>
              <a:t>应对国家</a:t>
            </a:r>
            <a:r>
              <a:rPr lang="en-US" altLang="zh-CN" sz="1200" dirty="0" smtClean="0">
                <a:latin typeface="+mn-ea"/>
              </a:rPr>
              <a:t>AEO</a:t>
            </a:r>
            <a:r>
              <a:rPr lang="zh-CN" altLang="en-US" sz="1200" dirty="0" smtClean="0">
                <a:latin typeface="+mn-ea"/>
              </a:rPr>
              <a:t>项目中所规定的</a:t>
            </a:r>
            <a:r>
              <a:rPr lang="en-US" altLang="zh-CN" sz="1200" dirty="0" smtClean="0">
                <a:latin typeface="+mn-ea"/>
              </a:rPr>
              <a:t>AEO</a:t>
            </a:r>
            <a:r>
              <a:rPr lang="zh-CN" altLang="en-US" sz="1200" dirty="0" smtClean="0">
                <a:latin typeface="+mn-ea"/>
              </a:rPr>
              <a:t>实施安全体系相关必要文件进行维护，以供检查。</a:t>
            </a:r>
          </a:p>
          <a:p>
            <a:pPr>
              <a:lnSpc>
                <a:spcPts val="2000"/>
              </a:lnSpc>
            </a:pPr>
            <a:r>
              <a:rPr lang="zh-CN" altLang="en-US" sz="1200" dirty="0" smtClean="0">
                <a:latin typeface="+mn-ea"/>
              </a:rPr>
              <a:t>    以上说得很明确，</a:t>
            </a:r>
            <a:r>
              <a:rPr lang="en-US" altLang="zh-CN" sz="1200" dirty="0" smtClean="0">
                <a:latin typeface="+mn-ea"/>
              </a:rPr>
              <a:t>AEO</a:t>
            </a:r>
            <a:r>
              <a:rPr lang="zh-CN" altLang="en-US" sz="1200" dirty="0" smtClean="0">
                <a:latin typeface="+mn-ea"/>
              </a:rPr>
              <a:t>认证要求由海关来完成审核程序。经资质鉴定合格的申请企业，最终将由海关进行</a:t>
            </a:r>
            <a:r>
              <a:rPr lang="en-US" altLang="zh-CN" sz="1200" dirty="0" smtClean="0">
                <a:latin typeface="+mn-ea"/>
              </a:rPr>
              <a:t>AEO</a:t>
            </a:r>
            <a:r>
              <a:rPr lang="zh-CN" altLang="en-US" sz="1200" dirty="0" smtClean="0">
                <a:latin typeface="+mn-ea"/>
              </a:rPr>
              <a:t>身份的认证，并由海关决定对</a:t>
            </a:r>
            <a:r>
              <a:rPr lang="en-US" altLang="zh-CN" sz="1200" dirty="0" smtClean="0">
                <a:latin typeface="+mn-ea"/>
              </a:rPr>
              <a:t>AEO</a:t>
            </a:r>
            <a:r>
              <a:rPr lang="zh-CN" altLang="en-US" sz="1200" dirty="0" smtClean="0">
                <a:latin typeface="+mn-ea"/>
              </a:rPr>
              <a:t>身份认证的暂停和撤回。第三方实施认证程序须由海关委派。海关总署第</a:t>
            </a:r>
            <a:r>
              <a:rPr lang="en-US" altLang="zh-CN" sz="1200" dirty="0" smtClean="0">
                <a:latin typeface="+mn-ea"/>
              </a:rPr>
              <a:t>225</a:t>
            </a:r>
            <a:r>
              <a:rPr lang="zh-CN" altLang="en-US" sz="1200" dirty="0" smtClean="0">
                <a:latin typeface="+mn-ea"/>
              </a:rPr>
              <a:t>号令也明确了我国企业申请认证需向中国海关申请，由中国海关实施认证发证。海关并没有指定或委派任何第三方进行认证。</a:t>
            </a:r>
          </a:p>
          <a:p>
            <a:pPr>
              <a:lnSpc>
                <a:spcPts val="2000"/>
              </a:lnSpc>
            </a:pPr>
            <a:r>
              <a:rPr lang="zh-CN" altLang="en-US" sz="1200" dirty="0" smtClean="0">
                <a:latin typeface="+mn-ea"/>
              </a:rPr>
              <a:t>    说完</a:t>
            </a:r>
            <a:r>
              <a:rPr lang="en-US" altLang="zh-CN" sz="1200" dirty="0" smtClean="0">
                <a:latin typeface="+mn-ea"/>
              </a:rPr>
              <a:t>AEO</a:t>
            </a:r>
            <a:r>
              <a:rPr lang="zh-CN" altLang="en-US" sz="1200" dirty="0" smtClean="0">
                <a:latin typeface="+mn-ea"/>
              </a:rPr>
              <a:t>相关认证知识，觉得有必要说明下与</a:t>
            </a:r>
            <a:r>
              <a:rPr lang="en-US" altLang="zh-CN" sz="1200" dirty="0" smtClean="0">
                <a:latin typeface="+mn-ea"/>
              </a:rPr>
              <a:t>ISO</a:t>
            </a:r>
            <a:r>
              <a:rPr lang="zh-CN" altLang="en-US" sz="1200" dirty="0" smtClean="0">
                <a:latin typeface="+mn-ea"/>
              </a:rPr>
              <a:t>认证的区别。区别主要在四个方面：</a:t>
            </a:r>
            <a:r>
              <a:rPr lang="en-US" altLang="zh-CN" sz="1200" dirty="0" smtClean="0">
                <a:latin typeface="+mn-ea"/>
              </a:rPr>
              <a:t>1.ISO</a:t>
            </a:r>
            <a:r>
              <a:rPr lang="zh-CN" altLang="en-US" sz="1200" dirty="0" smtClean="0">
                <a:latin typeface="+mn-ea"/>
              </a:rPr>
              <a:t>认证是由国际标准化组织（非政府组织）倡议，</a:t>
            </a:r>
            <a:r>
              <a:rPr lang="en-US" altLang="zh-CN" sz="1200" dirty="0" smtClean="0">
                <a:latin typeface="+mn-ea"/>
              </a:rPr>
              <a:t>AEO</a:t>
            </a:r>
            <a:r>
              <a:rPr lang="zh-CN" altLang="en-US" sz="1200" dirty="0" smtClean="0">
                <a:latin typeface="+mn-ea"/>
              </a:rPr>
              <a:t>认证则由世界海关组织（政府间国际组织）倡议。</a:t>
            </a:r>
            <a:r>
              <a:rPr lang="en-US" altLang="zh-CN" sz="1200" dirty="0" smtClean="0">
                <a:latin typeface="+mn-ea"/>
              </a:rPr>
              <a:t>2.ISO</a:t>
            </a:r>
            <a:r>
              <a:rPr lang="zh-CN" altLang="en-US" sz="1200" dirty="0" smtClean="0">
                <a:latin typeface="+mn-ea"/>
              </a:rPr>
              <a:t>是质量标准化体系，</a:t>
            </a:r>
            <a:r>
              <a:rPr lang="en-US" altLang="zh-CN" sz="1200" dirty="0" smtClean="0">
                <a:latin typeface="+mn-ea"/>
              </a:rPr>
              <a:t>AEO</a:t>
            </a:r>
            <a:r>
              <a:rPr lang="zh-CN" altLang="en-US" sz="1200" dirty="0" smtClean="0">
                <a:latin typeface="+mn-ea"/>
              </a:rPr>
              <a:t>是供应链安全标准化信用体系。</a:t>
            </a:r>
            <a:r>
              <a:rPr lang="en-US" altLang="zh-CN" sz="1200" dirty="0" smtClean="0">
                <a:latin typeface="+mn-ea"/>
              </a:rPr>
              <a:t>3.ISO</a:t>
            </a:r>
            <a:r>
              <a:rPr lang="zh-CN" altLang="en-US" sz="1200" dirty="0" smtClean="0">
                <a:latin typeface="+mn-ea"/>
              </a:rPr>
              <a:t>认证是需方或买方对供方或卖方是否符合质量标准的判定，</a:t>
            </a:r>
            <a:r>
              <a:rPr lang="en-US" altLang="zh-CN" sz="1200" dirty="0" smtClean="0">
                <a:latin typeface="+mn-ea"/>
              </a:rPr>
              <a:t>AEO</a:t>
            </a:r>
            <a:r>
              <a:rPr lang="zh-CN" altLang="en-US" sz="1200" dirty="0" smtClean="0">
                <a:latin typeface="+mn-ea"/>
              </a:rPr>
              <a:t>认证则是海关对企业信用的判定，</a:t>
            </a:r>
            <a:r>
              <a:rPr lang="en-US" altLang="zh-CN" sz="1200" dirty="0" smtClean="0">
                <a:latin typeface="+mn-ea"/>
              </a:rPr>
              <a:t>AEO</a:t>
            </a:r>
            <a:r>
              <a:rPr lang="zh-CN" altLang="en-US" sz="1200" dirty="0" smtClean="0">
                <a:latin typeface="+mn-ea"/>
              </a:rPr>
              <a:t>认证可以享受本国及互认国的通关便利及国家多部委的各项诚信便利措施。</a:t>
            </a:r>
            <a:r>
              <a:rPr lang="en-US" altLang="zh-CN" sz="1200" dirty="0" smtClean="0">
                <a:latin typeface="+mn-ea"/>
              </a:rPr>
              <a:t>4.ISO</a:t>
            </a:r>
            <a:r>
              <a:rPr lang="zh-CN" altLang="en-US" sz="1200" dirty="0" smtClean="0">
                <a:latin typeface="+mn-ea"/>
              </a:rPr>
              <a:t>目前由经授权的第三方进行辅导认证并发证，</a:t>
            </a:r>
            <a:r>
              <a:rPr lang="en-US" altLang="zh-CN" sz="1200" dirty="0" smtClean="0">
                <a:latin typeface="+mn-ea"/>
              </a:rPr>
              <a:t>AEO</a:t>
            </a:r>
            <a:r>
              <a:rPr lang="zh-CN" altLang="en-US" sz="1200" dirty="0" smtClean="0">
                <a:latin typeface="+mn-ea"/>
              </a:rPr>
              <a:t>则由海关当局认证并颁发证书。</a:t>
            </a:r>
          </a:p>
          <a:p>
            <a:pPr>
              <a:lnSpc>
                <a:spcPts val="2000"/>
              </a:lnSpc>
            </a:pPr>
            <a:r>
              <a:rPr lang="zh-CN" altLang="en-US" sz="1200" dirty="0" smtClean="0">
                <a:latin typeface="+mn-ea"/>
              </a:rPr>
              <a:t/>
            </a:r>
            <a:br>
              <a:rPr lang="zh-CN" altLang="en-US" sz="1200" dirty="0" smtClean="0">
                <a:latin typeface="+mn-ea"/>
              </a:rPr>
            </a:br>
            <a:endParaRPr lang="zh-CN" altLang="en-US" sz="1200" dirty="0">
              <a:latin typeface="+mn-ea"/>
            </a:endParaRPr>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842956"/>
            <a:ext cx="8280000" cy="3683060"/>
          </a:xfrm>
          <a:prstGeom prst="rect">
            <a:avLst/>
          </a:prstGeom>
        </p:spPr>
        <p:txBody>
          <a:bodyPr wrap="square">
            <a:spAutoFit/>
          </a:bodyPr>
          <a:lstStyle/>
          <a:p>
            <a:pPr>
              <a:lnSpc>
                <a:spcPts val="2000"/>
              </a:lnSpc>
            </a:pPr>
            <a:r>
              <a:rPr lang="en-US" altLang="zh-CN" sz="1200" b="1" dirty="0" smtClean="0">
                <a:latin typeface="+mn-ea"/>
              </a:rPr>
              <a:t>3.</a:t>
            </a:r>
            <a:r>
              <a:rPr lang="zh-CN" altLang="en-US" sz="1200" b="1" dirty="0" smtClean="0">
                <a:latin typeface="+mn-ea"/>
              </a:rPr>
              <a:t>企业如果没有第三方辅导是否可以通过海关的</a:t>
            </a:r>
            <a:r>
              <a:rPr lang="en-US" altLang="zh-CN" sz="1200" b="1" dirty="0" smtClean="0">
                <a:latin typeface="+mn-ea"/>
              </a:rPr>
              <a:t>AEO</a:t>
            </a:r>
            <a:r>
              <a:rPr lang="zh-CN" altLang="en-US" sz="1200" b="1" dirty="0" smtClean="0">
                <a:latin typeface="+mn-ea"/>
              </a:rPr>
              <a:t>认证审核？</a:t>
            </a:r>
            <a:endParaRPr lang="zh-CN" altLang="en-US" sz="1200" dirty="0" smtClean="0">
              <a:latin typeface="+mn-ea"/>
            </a:endParaRPr>
          </a:p>
          <a:p>
            <a:pPr>
              <a:lnSpc>
                <a:spcPts val="2000"/>
              </a:lnSpc>
            </a:pPr>
            <a:r>
              <a:rPr lang="zh-CN" altLang="en-US" sz="1200" dirty="0" smtClean="0">
                <a:latin typeface="+mn-ea"/>
              </a:rPr>
              <a:t>    如果没有第三方辅导，企业按照</a:t>
            </a:r>
            <a:r>
              <a:rPr lang="en-US" altLang="zh-CN" sz="1200" dirty="0" smtClean="0">
                <a:latin typeface="+mn-ea"/>
              </a:rPr>
              <a:t>《</a:t>
            </a:r>
            <a:r>
              <a:rPr lang="zh-CN" altLang="en-US" sz="1200" dirty="0" smtClean="0">
                <a:latin typeface="+mn-ea"/>
              </a:rPr>
              <a:t>海关总署</a:t>
            </a:r>
            <a:r>
              <a:rPr lang="en-US" altLang="zh-CN" sz="1200" dirty="0" smtClean="0">
                <a:latin typeface="+mn-ea"/>
              </a:rPr>
              <a:t>2014</a:t>
            </a:r>
            <a:r>
              <a:rPr lang="zh-CN" altLang="en-US" sz="1200" dirty="0" smtClean="0">
                <a:latin typeface="+mn-ea"/>
              </a:rPr>
              <a:t>年第</a:t>
            </a:r>
            <a:r>
              <a:rPr lang="en-US" altLang="zh-CN" sz="1200" dirty="0" smtClean="0">
                <a:latin typeface="+mn-ea"/>
              </a:rPr>
              <a:t>82</a:t>
            </a:r>
            <a:r>
              <a:rPr lang="zh-CN" altLang="en-US" sz="1200" dirty="0" smtClean="0">
                <a:latin typeface="+mn-ea"/>
              </a:rPr>
              <a:t>号公告</a:t>
            </a:r>
            <a:r>
              <a:rPr lang="en-US" altLang="zh-CN" sz="1200" dirty="0" smtClean="0">
                <a:latin typeface="+mn-ea"/>
              </a:rPr>
              <a:t>》</a:t>
            </a:r>
            <a:r>
              <a:rPr lang="zh-CN" altLang="en-US" sz="1200" dirty="0" smtClean="0">
                <a:latin typeface="+mn-ea"/>
              </a:rPr>
              <a:t>的</a:t>
            </a:r>
            <a:r>
              <a:rPr lang="en-US" altLang="zh-CN" sz="1200" dirty="0" smtClean="0">
                <a:latin typeface="+mn-ea"/>
              </a:rPr>
              <a:t>AEO</a:t>
            </a:r>
            <a:r>
              <a:rPr lang="zh-CN" altLang="en-US" sz="1200" dirty="0" smtClean="0">
                <a:latin typeface="+mn-ea"/>
              </a:rPr>
              <a:t>认证标准进行自我制度设立、程序修订、执行到位并经过海关实地验证，完全可以通过认证或经过允许规范改进项目的改善通过认证，从而取得海关颁发的</a:t>
            </a:r>
            <a:r>
              <a:rPr lang="en-US" altLang="zh-CN" sz="1200" dirty="0" smtClean="0">
                <a:latin typeface="+mn-ea"/>
              </a:rPr>
              <a:t>AEO</a:t>
            </a:r>
            <a:r>
              <a:rPr lang="zh-CN" altLang="en-US" sz="1200" dirty="0" smtClean="0">
                <a:latin typeface="+mn-ea"/>
              </a:rPr>
              <a:t>认证证书；第三方辅导与是否通过海关认证无直接关系。没有经过辅导的企业也可能通过，经过辅导的企业也有可能通不过，通过与否完全取决于企业是否符合相应的标准并有效实施，是否有效落实了“说、写、做”的一致。任何第三方辅导公司所谓的“包过、肯定过”都是脱离实际的说法。</a:t>
            </a:r>
          </a:p>
          <a:p>
            <a:pPr>
              <a:lnSpc>
                <a:spcPts val="2000"/>
              </a:lnSpc>
            </a:pPr>
            <a:r>
              <a:rPr lang="zh-CN" altLang="en-US" sz="1200" dirty="0" smtClean="0">
                <a:latin typeface="+mn-ea"/>
              </a:rPr>
              <a:t/>
            </a:r>
            <a:br>
              <a:rPr lang="zh-CN" altLang="en-US" sz="1200" dirty="0" smtClean="0">
                <a:latin typeface="+mn-ea"/>
              </a:rPr>
            </a:br>
            <a:endParaRPr lang="zh-CN" altLang="en-US" sz="1200" dirty="0" smtClean="0">
              <a:latin typeface="+mn-ea"/>
            </a:endParaRPr>
          </a:p>
          <a:p>
            <a:pPr>
              <a:lnSpc>
                <a:spcPts val="2000"/>
              </a:lnSpc>
            </a:pPr>
            <a:r>
              <a:rPr lang="en-US" altLang="zh-CN" sz="1200" b="1" dirty="0" smtClean="0">
                <a:latin typeface="+mn-ea"/>
              </a:rPr>
              <a:t>4. AEO</a:t>
            </a:r>
            <a:r>
              <a:rPr lang="zh-CN" altLang="en-US" sz="1200" b="1" dirty="0" smtClean="0">
                <a:latin typeface="+mn-ea"/>
              </a:rPr>
              <a:t>认证是否真真切切需要第三方的辅导？</a:t>
            </a:r>
            <a:endParaRPr lang="zh-CN" altLang="en-US" sz="1200" dirty="0" smtClean="0">
              <a:latin typeface="+mn-ea"/>
            </a:endParaRPr>
          </a:p>
          <a:p>
            <a:pPr>
              <a:lnSpc>
                <a:spcPts val="2000"/>
              </a:lnSpc>
            </a:pPr>
            <a:r>
              <a:rPr lang="zh-CN" altLang="en-US" sz="1200" dirty="0" smtClean="0">
                <a:latin typeface="+mn-ea"/>
              </a:rPr>
              <a:t>    海关当局也从未指定或授权任何第三方辅导公司，</a:t>
            </a:r>
            <a:r>
              <a:rPr lang="en-US" altLang="zh-CN" sz="1200" dirty="0" smtClean="0">
                <a:latin typeface="+mn-ea"/>
              </a:rPr>
              <a:t>AEO</a:t>
            </a:r>
            <a:r>
              <a:rPr lang="zh-CN" altLang="en-US" sz="1200" dirty="0" smtClean="0">
                <a:latin typeface="+mn-ea"/>
              </a:rPr>
              <a:t>认证由企业自行决定是否需要外聘第三方进行辅导。</a:t>
            </a:r>
          </a:p>
          <a:p>
            <a:pPr>
              <a:lnSpc>
                <a:spcPts val="2000"/>
              </a:lnSpc>
            </a:pPr>
            <a:r>
              <a:rPr lang="zh-CN" altLang="en-US" sz="1200" dirty="0" smtClean="0">
                <a:latin typeface="+mn-ea"/>
              </a:rPr>
              <a:t>    企业如何评估是否有必要需要引进第三方，由企业根据</a:t>
            </a:r>
            <a:r>
              <a:rPr lang="en-US" altLang="zh-CN" sz="1200" dirty="0" smtClean="0">
                <a:latin typeface="+mn-ea"/>
              </a:rPr>
              <a:t>AEO</a:t>
            </a:r>
            <a:r>
              <a:rPr lang="zh-CN" altLang="en-US" sz="1200" dirty="0" smtClean="0">
                <a:latin typeface="+mn-ea"/>
              </a:rPr>
              <a:t>体系推进的评估及工厂各部门协作配合来决定，如果出现以下情况：工厂没有</a:t>
            </a:r>
            <a:r>
              <a:rPr lang="en-US" altLang="zh-CN" sz="1200" dirty="0" smtClean="0">
                <a:latin typeface="+mn-ea"/>
              </a:rPr>
              <a:t>AEO</a:t>
            </a:r>
            <a:r>
              <a:rPr lang="zh-CN" altLang="en-US" sz="1200" dirty="0" smtClean="0">
                <a:latin typeface="+mn-ea"/>
              </a:rPr>
              <a:t>认证体系相关经验的人员、关务部门在工厂地位不高、关务部门协调响应力较低、认证所涉各部门协作力不强、部门执行力差、程序文件修缮经验不足。在这些情况发生时，就有必要引进第三方，由第三方协助并辅助企业进行</a:t>
            </a:r>
            <a:r>
              <a:rPr lang="en-US" altLang="zh-CN" sz="1200" dirty="0" smtClean="0">
                <a:latin typeface="+mn-ea"/>
              </a:rPr>
              <a:t>AEO</a:t>
            </a:r>
            <a:r>
              <a:rPr lang="zh-CN" altLang="en-US" sz="1200" dirty="0" smtClean="0">
                <a:latin typeface="+mn-ea"/>
              </a:rPr>
              <a:t>认证体系的建立。</a:t>
            </a:r>
            <a:endParaRPr lang="zh-CN" altLang="en-US" sz="1200" dirty="0">
              <a:latin typeface="+mn-ea"/>
            </a:endParaRPr>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770956"/>
            <a:ext cx="8352000" cy="3683060"/>
          </a:xfrm>
          <a:prstGeom prst="rect">
            <a:avLst/>
          </a:prstGeom>
        </p:spPr>
        <p:txBody>
          <a:bodyPr wrap="square">
            <a:spAutoFit/>
          </a:bodyPr>
          <a:lstStyle/>
          <a:p>
            <a:pPr>
              <a:lnSpc>
                <a:spcPts val="2000"/>
              </a:lnSpc>
            </a:pPr>
            <a:r>
              <a:rPr lang="en-US" altLang="zh-CN" sz="1200" b="1" dirty="0" smtClean="0"/>
              <a:t>5.</a:t>
            </a:r>
            <a:r>
              <a:rPr lang="zh-CN" altLang="en-US" sz="1200" b="1" dirty="0" smtClean="0"/>
              <a:t>第三方在</a:t>
            </a:r>
            <a:r>
              <a:rPr lang="en-US" altLang="zh-CN" sz="1200" b="1" dirty="0" smtClean="0"/>
              <a:t>AEO</a:t>
            </a:r>
            <a:r>
              <a:rPr lang="zh-CN" altLang="en-US" sz="1200" b="1" dirty="0" smtClean="0"/>
              <a:t>认证过程中的作用是什么？</a:t>
            </a:r>
            <a:endParaRPr lang="zh-CN" altLang="en-US" sz="1200" dirty="0" smtClean="0"/>
          </a:p>
          <a:p>
            <a:pPr>
              <a:lnSpc>
                <a:spcPts val="2000"/>
              </a:lnSpc>
            </a:pPr>
            <a:r>
              <a:rPr lang="zh-CN" altLang="en-US" sz="1200" dirty="0" smtClean="0"/>
              <a:t>        引进第三方的作用是帮助企业建立体系并有效实施。申请</a:t>
            </a:r>
            <a:r>
              <a:rPr lang="en-US" altLang="zh-CN" sz="1200" dirty="0" smtClean="0"/>
              <a:t>AEO</a:t>
            </a:r>
            <a:r>
              <a:rPr lang="zh-CN" altLang="en-US" sz="1200" dirty="0" smtClean="0"/>
              <a:t>认证的企业普遍基础较好，一般都通过了</a:t>
            </a:r>
            <a:r>
              <a:rPr lang="en-US" altLang="zh-CN" sz="1200" dirty="0" smtClean="0"/>
              <a:t>ISO9001</a:t>
            </a:r>
            <a:r>
              <a:rPr lang="zh-CN" altLang="en-US" sz="1200" dirty="0" smtClean="0"/>
              <a:t>质量体系的认证，有些企业还通过</a:t>
            </a:r>
            <a:r>
              <a:rPr lang="en-US" altLang="zh-CN" sz="1200" dirty="0" smtClean="0"/>
              <a:t>ISO14001</a:t>
            </a:r>
            <a:r>
              <a:rPr lang="zh-CN" altLang="en-US" sz="1200" dirty="0" smtClean="0"/>
              <a:t>、</a:t>
            </a:r>
            <a:r>
              <a:rPr lang="en-US" altLang="zh-CN" sz="1200" dirty="0" smtClean="0"/>
              <a:t>TS16949</a:t>
            </a:r>
            <a:r>
              <a:rPr lang="zh-CN" altLang="en-US" sz="1200" dirty="0" smtClean="0"/>
              <a:t>、</a:t>
            </a:r>
            <a:r>
              <a:rPr lang="en-US" altLang="zh-CN" sz="1200" dirty="0" smtClean="0"/>
              <a:t>OHSAS18001</a:t>
            </a:r>
            <a:r>
              <a:rPr lang="zh-CN" altLang="en-US" sz="1200" dirty="0" smtClean="0"/>
              <a:t>、</a:t>
            </a:r>
            <a:r>
              <a:rPr lang="en-US" altLang="zh-CN" sz="1200" dirty="0" smtClean="0"/>
              <a:t>ISO27001</a:t>
            </a:r>
            <a:r>
              <a:rPr lang="zh-CN" altLang="en-US" sz="1200" dirty="0" smtClean="0"/>
              <a:t>、</a:t>
            </a:r>
            <a:r>
              <a:rPr lang="en-US" altLang="zh-CN" sz="1200" dirty="0" smtClean="0"/>
              <a:t>C-TPAT</a:t>
            </a:r>
            <a:r>
              <a:rPr lang="zh-CN" altLang="en-US" sz="1200" dirty="0" smtClean="0"/>
              <a:t>等认证， 第三方在修订程序时，根据其对</a:t>
            </a:r>
            <a:r>
              <a:rPr lang="en-US" altLang="zh-CN" sz="1200" dirty="0" smtClean="0"/>
              <a:t>AEO</a:t>
            </a:r>
            <a:r>
              <a:rPr lang="zh-CN" altLang="en-US" sz="1200" dirty="0" smtClean="0"/>
              <a:t>的认识，根据其企业管理经验、关务经验、公司法知识及其他行业经验等将</a:t>
            </a:r>
            <a:r>
              <a:rPr lang="en-US" altLang="zh-CN" sz="1200" dirty="0" smtClean="0"/>
              <a:t>AEO</a:t>
            </a:r>
            <a:r>
              <a:rPr lang="zh-CN" altLang="en-US" sz="1200" dirty="0" smtClean="0"/>
              <a:t>体系内容融入到</a:t>
            </a:r>
            <a:r>
              <a:rPr lang="en-US" altLang="zh-CN" sz="1200" dirty="0" smtClean="0"/>
              <a:t>ISO</a:t>
            </a:r>
            <a:r>
              <a:rPr lang="zh-CN" altLang="en-US" sz="1200" dirty="0" smtClean="0"/>
              <a:t>体系文件中去，有机地将相关认证标准融入企业一级文件、二级文件、三级文件或四级表单记录中去，使企业遵从这一套体系运作，切实加强体系运行的适宜性、充分性、有效性和持续性。</a:t>
            </a:r>
          </a:p>
          <a:p>
            <a:pPr>
              <a:lnSpc>
                <a:spcPts val="2000"/>
              </a:lnSpc>
            </a:pPr>
            <a:r>
              <a:rPr lang="zh-CN" altLang="en-US" sz="1200" dirty="0" smtClean="0"/>
              <a:t>        很多企业停留在</a:t>
            </a:r>
            <a:r>
              <a:rPr lang="en-US" altLang="zh-CN" sz="1200" dirty="0" smtClean="0"/>
              <a:t>ISO</a:t>
            </a:r>
            <a:r>
              <a:rPr lang="zh-CN" altLang="en-US" sz="1200" dirty="0" smtClean="0"/>
              <a:t>质量体系认证的基础之上，关务以外各部门与海关部门沟通较少，对海关法律法规了解较少，对</a:t>
            </a:r>
            <a:r>
              <a:rPr lang="en-US" altLang="zh-CN" sz="1200" dirty="0" smtClean="0"/>
              <a:t>AEO</a:t>
            </a:r>
            <a:r>
              <a:rPr lang="zh-CN" altLang="en-US" sz="1200" dirty="0" smtClean="0"/>
              <a:t>认证没有充分认识，没有引起高度重视，对</a:t>
            </a:r>
            <a:r>
              <a:rPr lang="en-US" altLang="zh-CN" sz="1200" dirty="0" smtClean="0"/>
              <a:t>AEO</a:t>
            </a:r>
            <a:r>
              <a:rPr lang="zh-CN" altLang="en-US" sz="1200" dirty="0" smtClean="0"/>
              <a:t>认证各项优惠便利、联合惩戒措施不甚了解，引入第三方除了帮助企业建立</a:t>
            </a:r>
            <a:r>
              <a:rPr lang="en-US" altLang="zh-CN" sz="1200" dirty="0" smtClean="0"/>
              <a:t>AEO</a:t>
            </a:r>
            <a:r>
              <a:rPr lang="zh-CN" altLang="en-US" sz="1200" dirty="0" smtClean="0"/>
              <a:t>体系，还承担</a:t>
            </a:r>
            <a:r>
              <a:rPr lang="en-US" altLang="zh-CN" sz="1200" dirty="0" smtClean="0"/>
              <a:t>AEO</a:t>
            </a:r>
            <a:r>
              <a:rPr lang="zh-CN" altLang="en-US" sz="1200" dirty="0" smtClean="0"/>
              <a:t>认证的义务宣与解说工作，让企业对</a:t>
            </a:r>
            <a:r>
              <a:rPr lang="en-US" altLang="zh-CN" sz="1200" dirty="0" smtClean="0"/>
              <a:t>AEO</a:t>
            </a:r>
            <a:r>
              <a:rPr lang="zh-CN" altLang="en-US" sz="1200" dirty="0" smtClean="0"/>
              <a:t>认证引起重视。</a:t>
            </a:r>
          </a:p>
          <a:p>
            <a:pPr>
              <a:lnSpc>
                <a:spcPts val="2000"/>
              </a:lnSpc>
            </a:pPr>
            <a:r>
              <a:rPr lang="zh-CN" altLang="en-US" sz="1200" dirty="0" smtClean="0"/>
              <a:t/>
            </a:r>
            <a:br>
              <a:rPr lang="zh-CN" altLang="en-US" sz="1200" dirty="0" smtClean="0"/>
            </a:br>
            <a:endParaRPr lang="zh-CN" altLang="en-US" sz="1200" dirty="0" smtClean="0"/>
          </a:p>
          <a:p>
            <a:pPr>
              <a:lnSpc>
                <a:spcPts val="2000"/>
              </a:lnSpc>
            </a:pPr>
            <a:r>
              <a:rPr lang="en-US" altLang="zh-CN" sz="1200" b="1" dirty="0" smtClean="0"/>
              <a:t>6.AEO</a:t>
            </a:r>
            <a:r>
              <a:rPr lang="zh-CN" altLang="en-US" sz="1200" b="1" dirty="0" smtClean="0"/>
              <a:t>认证与</a:t>
            </a:r>
            <a:r>
              <a:rPr lang="en-US" altLang="zh-CN" sz="1200" b="1" dirty="0" smtClean="0"/>
              <a:t>AEO</a:t>
            </a:r>
            <a:r>
              <a:rPr lang="zh-CN" altLang="en-US" sz="1200" b="1" dirty="0" smtClean="0"/>
              <a:t>认证辅导的关系是什么？</a:t>
            </a:r>
            <a:endParaRPr lang="zh-CN" altLang="en-US" sz="1200" dirty="0" smtClean="0"/>
          </a:p>
          <a:p>
            <a:pPr>
              <a:lnSpc>
                <a:spcPts val="2000"/>
              </a:lnSpc>
            </a:pPr>
            <a:r>
              <a:rPr lang="zh-CN" altLang="en-US" sz="1200" dirty="0" smtClean="0"/>
              <a:t>         </a:t>
            </a:r>
            <a:r>
              <a:rPr lang="en-US" altLang="zh-CN" sz="1200" dirty="0" smtClean="0"/>
              <a:t>AEO</a:t>
            </a:r>
            <a:r>
              <a:rPr lang="zh-CN" altLang="en-US" sz="1200" dirty="0" smtClean="0"/>
              <a:t>认证是对</a:t>
            </a:r>
            <a:r>
              <a:rPr lang="en-US" altLang="zh-CN" sz="1200" dirty="0" smtClean="0"/>
              <a:t>AEO</a:t>
            </a:r>
            <a:r>
              <a:rPr lang="zh-CN" altLang="en-US" sz="1200" dirty="0" smtClean="0"/>
              <a:t>认证辅导成果的考证，</a:t>
            </a:r>
            <a:r>
              <a:rPr lang="en-US" altLang="zh-CN" sz="1200" dirty="0" smtClean="0"/>
              <a:t>AEO</a:t>
            </a:r>
            <a:r>
              <a:rPr lang="zh-CN" altLang="en-US" sz="1200" dirty="0" smtClean="0"/>
              <a:t>认证辅导与是否能通过认证无必然关系，同样海关是否认证通过与是否引入第三方也无必然关系。企业只有按认证标准建立体系并有效实施，才能通过海关认证。</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关务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68000" y="698956"/>
            <a:ext cx="8136000" cy="3170099"/>
          </a:xfrm>
          <a:prstGeom prst="rect">
            <a:avLst/>
          </a:prstGeom>
        </p:spPr>
        <p:txBody>
          <a:bodyPr wrap="square">
            <a:spAutoFit/>
          </a:bodyPr>
          <a:lstStyle/>
          <a:p>
            <a:pPr>
              <a:lnSpc>
                <a:spcPts val="2000"/>
              </a:lnSpc>
            </a:pPr>
            <a:r>
              <a:rPr lang="en-US" altLang="zh-CN" sz="1200" b="1" dirty="0" smtClean="0"/>
              <a:t>7.</a:t>
            </a:r>
            <a:r>
              <a:rPr lang="zh-CN" altLang="en-US" sz="1200" b="1" dirty="0" smtClean="0"/>
              <a:t>第三方如何自律？</a:t>
            </a:r>
            <a:endParaRPr lang="zh-CN" altLang="en-US" sz="1200" dirty="0" smtClean="0"/>
          </a:p>
          <a:p>
            <a:pPr>
              <a:lnSpc>
                <a:spcPts val="2000"/>
              </a:lnSpc>
            </a:pPr>
            <a:r>
              <a:rPr lang="zh-CN" altLang="en-US" sz="1200" dirty="0" smtClean="0"/>
              <a:t>        关于第三方自律，作为</a:t>
            </a:r>
            <a:r>
              <a:rPr lang="en-US" altLang="zh-CN" sz="1200" dirty="0" smtClean="0"/>
              <a:t>AEO</a:t>
            </a:r>
            <a:r>
              <a:rPr lang="zh-CN" altLang="en-US" sz="1200" dirty="0" smtClean="0"/>
              <a:t>认证辅导第三方中介，就应当按</a:t>
            </a:r>
            <a:r>
              <a:rPr lang="en-US" altLang="zh-CN" sz="1200" dirty="0" smtClean="0"/>
              <a:t>AEO</a:t>
            </a:r>
            <a:r>
              <a:rPr lang="zh-CN" altLang="en-US" sz="1200" dirty="0" smtClean="0"/>
              <a:t>认证标准项目条款“不得假借海关名义”进行自律，在某次海关</a:t>
            </a:r>
            <a:r>
              <a:rPr lang="en-US" altLang="zh-CN" sz="1200" dirty="0" smtClean="0"/>
              <a:t>AEO</a:t>
            </a:r>
            <a:r>
              <a:rPr lang="zh-CN" altLang="en-US" sz="1200" dirty="0" smtClean="0"/>
              <a:t>高级认证申请企业的培训会上，已披露有第三方中介机构假借海关名义实施认证辅导。</a:t>
            </a:r>
          </a:p>
          <a:p>
            <a:pPr>
              <a:lnSpc>
                <a:spcPts val="2000"/>
              </a:lnSpc>
            </a:pPr>
            <a:r>
              <a:rPr lang="zh-CN" altLang="en-US" sz="1200" dirty="0" smtClean="0"/>
              <a:t>        近年来，我国取消了一批资格准入，取消了一些资格证书的考核发放，报关员证等资格证书也已在取消之列。作为第三方中介机构更应响应国家号召，但事与愿违，很多中介机构开始进行所谓的专业、专家</a:t>
            </a:r>
            <a:r>
              <a:rPr lang="en-US" altLang="zh-CN" sz="1200" dirty="0" smtClean="0"/>
              <a:t>AEO</a:t>
            </a:r>
            <a:r>
              <a:rPr lang="zh-CN" altLang="en-US" sz="1200" dirty="0" smtClean="0"/>
              <a:t>有偿培训，有偿制发</a:t>
            </a:r>
            <a:r>
              <a:rPr lang="en-US" altLang="zh-CN" sz="1200" dirty="0" smtClean="0"/>
              <a:t>AEO</a:t>
            </a:r>
            <a:r>
              <a:rPr lang="zh-CN" altLang="en-US" sz="1200" dirty="0" smtClean="0"/>
              <a:t>内审员资格证书、发布有偿高价</a:t>
            </a:r>
            <a:r>
              <a:rPr lang="en-US" altLang="zh-CN" sz="1200" dirty="0" smtClean="0"/>
              <a:t>AEO</a:t>
            </a:r>
            <a:r>
              <a:rPr lang="zh-CN" altLang="en-US" sz="1200" dirty="0" smtClean="0"/>
              <a:t>内审员培训信息、也有中介机构设立各类海关研究院，所谓五花八门、门类齐全。笔者认为， </a:t>
            </a:r>
            <a:r>
              <a:rPr lang="en-US" altLang="zh-CN" sz="1200" dirty="0" smtClean="0"/>
              <a:t>AEO</a:t>
            </a:r>
            <a:r>
              <a:rPr lang="zh-CN" altLang="en-US" sz="1200" dirty="0" smtClean="0"/>
              <a:t>认证第三方中介应当成为海关培训的补充，在海关宣导、培训企业的基础上帮助企业解惑，实实在在地为申请企业提供程序文件的合理性修订，进行程序执行的有效管控，不应越俎代庖。第三方应将更多精力研究如何围绕认证标准帮助不同类型企业、不同投资国别企业、不同产品企业、不同区域企业建立</a:t>
            </a:r>
            <a:r>
              <a:rPr lang="en-US" altLang="zh-CN" sz="1200" dirty="0" smtClean="0"/>
              <a:t>AEO</a:t>
            </a:r>
            <a:r>
              <a:rPr lang="zh-CN" altLang="en-US" sz="1200" dirty="0" smtClean="0"/>
              <a:t>认证体系，使企业享受</a:t>
            </a:r>
            <a:r>
              <a:rPr lang="en-US" altLang="zh-CN" sz="1200" dirty="0" smtClean="0"/>
              <a:t>AEO</a:t>
            </a:r>
            <a:r>
              <a:rPr lang="zh-CN" altLang="en-US" sz="1200" dirty="0" smtClean="0"/>
              <a:t>认证带来的各项便利，使企业运营风险最低化。</a:t>
            </a:r>
          </a:p>
          <a:p>
            <a:pPr>
              <a:lnSpc>
                <a:spcPts val="2000"/>
              </a:lnSpc>
            </a:pPr>
            <a:r>
              <a:rPr lang="zh-CN" altLang="en-US" sz="1200" dirty="0" smtClean="0"/>
              <a:t/>
            </a:r>
            <a:br>
              <a:rPr lang="zh-CN" altLang="en-US" sz="1200" dirty="0" smtClean="0"/>
            </a:br>
            <a:endParaRPr lang="zh-CN" altLang="en-US" sz="1200" dirty="0"/>
          </a:p>
        </p:txBody>
      </p:sp>
      <p:pic>
        <p:nvPicPr>
          <p:cNvPr id="10" name="图片 9" descr="94张职场场景商务人物png高清图片 (24).png"/>
          <p:cNvPicPr>
            <a:picLocks noChangeAspect="1"/>
          </p:cNvPicPr>
          <p:nvPr/>
        </p:nvPicPr>
        <p:blipFill>
          <a:blip r:embed="rId5" cstate="print"/>
          <a:stretch>
            <a:fillRect/>
          </a:stretch>
        </p:blipFill>
        <p:spPr>
          <a:xfrm>
            <a:off x="3380022" y="3434956"/>
            <a:ext cx="2383957" cy="1625201"/>
          </a:xfrm>
          <a:prstGeom prst="rect">
            <a:avLst/>
          </a:prstGeom>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22956"/>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税务</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原创设计师QQ598969553             _6"/>
          <p:cNvSpPr/>
          <p:nvPr/>
        </p:nvSpPr>
        <p:spPr bwMode="auto">
          <a:xfrm>
            <a:off x="655320" y="3738562"/>
            <a:ext cx="302419" cy="309249"/>
          </a:xfrm>
          <a:custGeom>
            <a:avLst/>
            <a:gdLst>
              <a:gd name="T0" fmla="*/ 199 w 206"/>
              <a:gd name="T1" fmla="*/ 159 h 211"/>
              <a:gd name="T2" fmla="*/ 152 w 206"/>
              <a:gd name="T3" fmla="*/ 112 h 211"/>
              <a:gd name="T4" fmla="*/ 152 w 206"/>
              <a:gd name="T5" fmla="*/ 112 h 211"/>
              <a:gd name="T6" fmla="*/ 149 w 206"/>
              <a:gd name="T7" fmla="*/ 109 h 211"/>
              <a:gd name="T8" fmla="*/ 149 w 206"/>
              <a:gd name="T9" fmla="*/ 109 h 211"/>
              <a:gd name="T10" fmla="*/ 144 w 206"/>
              <a:gd name="T11" fmla="*/ 107 h 211"/>
              <a:gd name="T12" fmla="*/ 138 w 206"/>
              <a:gd name="T13" fmla="*/ 114 h 211"/>
              <a:gd name="T14" fmla="*/ 138 w 206"/>
              <a:gd name="T15" fmla="*/ 116 h 211"/>
              <a:gd name="T16" fmla="*/ 138 w 206"/>
              <a:gd name="T17" fmla="*/ 116 h 211"/>
              <a:gd name="T18" fmla="*/ 139 w 206"/>
              <a:gd name="T19" fmla="*/ 117 h 211"/>
              <a:gd name="T20" fmla="*/ 139 w 206"/>
              <a:gd name="T21" fmla="*/ 118 h 211"/>
              <a:gd name="T22" fmla="*/ 139 w 206"/>
              <a:gd name="T23" fmla="*/ 118 h 211"/>
              <a:gd name="T24" fmla="*/ 189 w 206"/>
              <a:gd name="T25" fmla="*/ 168 h 211"/>
              <a:gd name="T26" fmla="*/ 189 w 206"/>
              <a:gd name="T27" fmla="*/ 177 h 211"/>
              <a:gd name="T28" fmla="*/ 170 w 206"/>
              <a:gd name="T29" fmla="*/ 196 h 211"/>
              <a:gd name="T30" fmla="*/ 161 w 206"/>
              <a:gd name="T31" fmla="*/ 196 h 211"/>
              <a:gd name="T32" fmla="*/ 111 w 206"/>
              <a:gd name="T33" fmla="*/ 146 h 211"/>
              <a:gd name="T34" fmla="*/ 110 w 206"/>
              <a:gd name="T35" fmla="*/ 145 h 211"/>
              <a:gd name="T36" fmla="*/ 105 w 206"/>
              <a:gd name="T37" fmla="*/ 142 h 211"/>
              <a:gd name="T38" fmla="*/ 102 w 206"/>
              <a:gd name="T39" fmla="*/ 142 h 211"/>
              <a:gd name="T40" fmla="*/ 80 w 206"/>
              <a:gd name="T41" fmla="*/ 146 h 211"/>
              <a:gd name="T42" fmla="*/ 13 w 206"/>
              <a:gd name="T43" fmla="*/ 80 h 211"/>
              <a:gd name="T44" fmla="*/ 16 w 206"/>
              <a:gd name="T45" fmla="*/ 63 h 211"/>
              <a:gd name="T46" fmla="*/ 36 w 206"/>
              <a:gd name="T47" fmla="*/ 84 h 211"/>
              <a:gd name="T48" fmla="*/ 64 w 206"/>
              <a:gd name="T49" fmla="*/ 84 h 211"/>
              <a:gd name="T50" fmla="*/ 83 w 206"/>
              <a:gd name="T51" fmla="*/ 65 h 211"/>
              <a:gd name="T52" fmla="*/ 83 w 206"/>
              <a:gd name="T53" fmla="*/ 37 h 211"/>
              <a:gd name="T54" fmla="*/ 62 w 206"/>
              <a:gd name="T55" fmla="*/ 16 h 211"/>
              <a:gd name="T56" fmla="*/ 80 w 206"/>
              <a:gd name="T57" fmla="*/ 14 h 211"/>
              <a:gd name="T58" fmla="*/ 146 w 206"/>
              <a:gd name="T59" fmla="*/ 80 h 211"/>
              <a:gd name="T60" fmla="*/ 146 w 206"/>
              <a:gd name="T61" fmla="*/ 86 h 211"/>
              <a:gd name="T62" fmla="*/ 152 w 206"/>
              <a:gd name="T63" fmla="*/ 92 h 211"/>
              <a:gd name="T64" fmla="*/ 159 w 206"/>
              <a:gd name="T65" fmla="*/ 86 h 211"/>
              <a:gd name="T66" fmla="*/ 159 w 206"/>
              <a:gd name="T67" fmla="*/ 86 h 211"/>
              <a:gd name="T68" fmla="*/ 159 w 206"/>
              <a:gd name="T69" fmla="*/ 80 h 211"/>
              <a:gd name="T70" fmla="*/ 80 w 206"/>
              <a:gd name="T71" fmla="*/ 0 h 211"/>
              <a:gd name="T72" fmla="*/ 48 w 206"/>
              <a:gd name="T73" fmla="*/ 7 h 211"/>
              <a:gd name="T74" fmla="*/ 44 w 206"/>
              <a:gd name="T75" fmla="*/ 12 h 211"/>
              <a:gd name="T76" fmla="*/ 46 w 206"/>
              <a:gd name="T77" fmla="*/ 18 h 211"/>
              <a:gd name="T78" fmla="*/ 74 w 206"/>
              <a:gd name="T79" fmla="*/ 46 h 211"/>
              <a:gd name="T80" fmla="*/ 74 w 206"/>
              <a:gd name="T81" fmla="*/ 56 h 211"/>
              <a:gd name="T82" fmla="*/ 55 w 206"/>
              <a:gd name="T83" fmla="*/ 74 h 211"/>
              <a:gd name="T84" fmla="*/ 46 w 206"/>
              <a:gd name="T85" fmla="*/ 74 h 211"/>
              <a:gd name="T86" fmla="*/ 18 w 206"/>
              <a:gd name="T87" fmla="*/ 46 h 211"/>
              <a:gd name="T88" fmla="*/ 12 w 206"/>
              <a:gd name="T89" fmla="*/ 44 h 211"/>
              <a:gd name="T90" fmla="*/ 7 w 206"/>
              <a:gd name="T91" fmla="*/ 48 h 211"/>
              <a:gd name="T92" fmla="*/ 0 w 206"/>
              <a:gd name="T93" fmla="*/ 80 h 211"/>
              <a:gd name="T94" fmla="*/ 80 w 206"/>
              <a:gd name="T95" fmla="*/ 159 h 211"/>
              <a:gd name="T96" fmla="*/ 102 w 206"/>
              <a:gd name="T97" fmla="*/ 156 h 211"/>
              <a:gd name="T98" fmla="*/ 152 w 206"/>
              <a:gd name="T99" fmla="*/ 205 h 211"/>
              <a:gd name="T100" fmla="*/ 166 w 206"/>
              <a:gd name="T101" fmla="*/ 211 h 211"/>
              <a:gd name="T102" fmla="*/ 180 w 206"/>
              <a:gd name="T103" fmla="*/ 205 h 211"/>
              <a:gd name="T104" fmla="*/ 199 w 206"/>
              <a:gd name="T105" fmla="*/ 187 h 211"/>
              <a:gd name="T106" fmla="*/ 199 w 206"/>
              <a:gd name="T107" fmla="*/ 1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11">
                <a:moveTo>
                  <a:pt x="199" y="159"/>
                </a:moveTo>
                <a:cubicBezTo>
                  <a:pt x="152" y="112"/>
                  <a:pt x="152" y="112"/>
                  <a:pt x="152" y="112"/>
                </a:cubicBezTo>
                <a:cubicBezTo>
                  <a:pt x="152" y="112"/>
                  <a:pt x="152" y="112"/>
                  <a:pt x="152" y="112"/>
                </a:cubicBezTo>
                <a:cubicBezTo>
                  <a:pt x="149" y="109"/>
                  <a:pt x="149" y="109"/>
                  <a:pt x="149" y="109"/>
                </a:cubicBezTo>
                <a:cubicBezTo>
                  <a:pt x="149" y="109"/>
                  <a:pt x="149" y="109"/>
                  <a:pt x="149" y="109"/>
                </a:cubicBezTo>
                <a:cubicBezTo>
                  <a:pt x="148" y="108"/>
                  <a:pt x="146" y="107"/>
                  <a:pt x="144" y="107"/>
                </a:cubicBezTo>
                <a:cubicBezTo>
                  <a:pt x="141" y="107"/>
                  <a:pt x="138" y="110"/>
                  <a:pt x="138" y="114"/>
                </a:cubicBezTo>
                <a:cubicBezTo>
                  <a:pt x="138" y="114"/>
                  <a:pt x="138" y="115"/>
                  <a:pt x="138" y="116"/>
                </a:cubicBezTo>
                <a:cubicBezTo>
                  <a:pt x="138" y="116"/>
                  <a:pt x="138" y="116"/>
                  <a:pt x="138" y="116"/>
                </a:cubicBezTo>
                <a:cubicBezTo>
                  <a:pt x="138" y="117"/>
                  <a:pt x="139" y="117"/>
                  <a:pt x="139" y="117"/>
                </a:cubicBezTo>
                <a:cubicBezTo>
                  <a:pt x="139" y="118"/>
                  <a:pt x="139" y="118"/>
                  <a:pt x="139" y="118"/>
                </a:cubicBezTo>
                <a:cubicBezTo>
                  <a:pt x="139" y="118"/>
                  <a:pt x="139" y="118"/>
                  <a:pt x="139" y="118"/>
                </a:cubicBezTo>
                <a:cubicBezTo>
                  <a:pt x="189" y="168"/>
                  <a:pt x="189" y="168"/>
                  <a:pt x="189" y="168"/>
                </a:cubicBezTo>
                <a:cubicBezTo>
                  <a:pt x="192" y="170"/>
                  <a:pt x="192" y="175"/>
                  <a:pt x="189" y="177"/>
                </a:cubicBezTo>
                <a:cubicBezTo>
                  <a:pt x="170" y="196"/>
                  <a:pt x="170" y="196"/>
                  <a:pt x="170" y="196"/>
                </a:cubicBezTo>
                <a:cubicBezTo>
                  <a:pt x="168" y="198"/>
                  <a:pt x="164" y="198"/>
                  <a:pt x="161" y="196"/>
                </a:cubicBezTo>
                <a:cubicBezTo>
                  <a:pt x="111" y="146"/>
                  <a:pt x="111" y="146"/>
                  <a:pt x="111" y="146"/>
                </a:cubicBezTo>
                <a:cubicBezTo>
                  <a:pt x="111" y="146"/>
                  <a:pt x="111" y="145"/>
                  <a:pt x="110" y="145"/>
                </a:cubicBezTo>
                <a:cubicBezTo>
                  <a:pt x="109" y="143"/>
                  <a:pt x="107" y="142"/>
                  <a:pt x="105" y="142"/>
                </a:cubicBezTo>
                <a:cubicBezTo>
                  <a:pt x="104" y="142"/>
                  <a:pt x="103" y="142"/>
                  <a:pt x="102" y="142"/>
                </a:cubicBezTo>
                <a:cubicBezTo>
                  <a:pt x="95" y="145"/>
                  <a:pt x="87" y="146"/>
                  <a:pt x="80" y="146"/>
                </a:cubicBezTo>
                <a:cubicBezTo>
                  <a:pt x="43" y="146"/>
                  <a:pt x="13" y="116"/>
                  <a:pt x="13" y="80"/>
                </a:cubicBezTo>
                <a:cubicBezTo>
                  <a:pt x="13" y="74"/>
                  <a:pt x="14" y="68"/>
                  <a:pt x="16" y="63"/>
                </a:cubicBezTo>
                <a:cubicBezTo>
                  <a:pt x="36" y="84"/>
                  <a:pt x="36" y="84"/>
                  <a:pt x="36" y="84"/>
                </a:cubicBezTo>
                <a:cubicBezTo>
                  <a:pt x="44" y="91"/>
                  <a:pt x="57" y="91"/>
                  <a:pt x="64" y="84"/>
                </a:cubicBezTo>
                <a:cubicBezTo>
                  <a:pt x="83" y="65"/>
                  <a:pt x="83" y="65"/>
                  <a:pt x="83" y="65"/>
                </a:cubicBezTo>
                <a:cubicBezTo>
                  <a:pt x="91" y="57"/>
                  <a:pt x="91" y="45"/>
                  <a:pt x="83" y="37"/>
                </a:cubicBezTo>
                <a:cubicBezTo>
                  <a:pt x="62" y="16"/>
                  <a:pt x="62" y="16"/>
                  <a:pt x="62" y="16"/>
                </a:cubicBezTo>
                <a:cubicBezTo>
                  <a:pt x="68" y="14"/>
                  <a:pt x="74" y="14"/>
                  <a:pt x="80" y="14"/>
                </a:cubicBezTo>
                <a:cubicBezTo>
                  <a:pt x="116" y="14"/>
                  <a:pt x="146" y="43"/>
                  <a:pt x="146" y="80"/>
                </a:cubicBezTo>
                <a:cubicBezTo>
                  <a:pt x="146" y="81"/>
                  <a:pt x="146" y="85"/>
                  <a:pt x="146" y="86"/>
                </a:cubicBezTo>
                <a:cubicBezTo>
                  <a:pt x="146" y="89"/>
                  <a:pt x="149" y="92"/>
                  <a:pt x="152" y="92"/>
                </a:cubicBezTo>
                <a:cubicBezTo>
                  <a:pt x="156" y="92"/>
                  <a:pt x="159" y="89"/>
                  <a:pt x="159" y="86"/>
                </a:cubicBezTo>
                <a:cubicBezTo>
                  <a:pt x="159" y="86"/>
                  <a:pt x="159" y="86"/>
                  <a:pt x="159" y="86"/>
                </a:cubicBezTo>
                <a:cubicBezTo>
                  <a:pt x="159" y="84"/>
                  <a:pt x="159" y="82"/>
                  <a:pt x="159" y="80"/>
                </a:cubicBezTo>
                <a:cubicBezTo>
                  <a:pt x="159" y="36"/>
                  <a:pt x="123" y="0"/>
                  <a:pt x="80" y="0"/>
                </a:cubicBezTo>
                <a:cubicBezTo>
                  <a:pt x="69" y="0"/>
                  <a:pt x="58" y="3"/>
                  <a:pt x="48" y="7"/>
                </a:cubicBezTo>
                <a:cubicBezTo>
                  <a:pt x="46" y="8"/>
                  <a:pt x="44" y="10"/>
                  <a:pt x="44" y="12"/>
                </a:cubicBezTo>
                <a:cubicBezTo>
                  <a:pt x="43" y="14"/>
                  <a:pt x="44" y="16"/>
                  <a:pt x="46" y="18"/>
                </a:cubicBezTo>
                <a:cubicBezTo>
                  <a:pt x="74" y="46"/>
                  <a:pt x="74" y="46"/>
                  <a:pt x="74" y="46"/>
                </a:cubicBezTo>
                <a:cubicBezTo>
                  <a:pt x="76" y="49"/>
                  <a:pt x="76" y="53"/>
                  <a:pt x="74" y="56"/>
                </a:cubicBezTo>
                <a:cubicBezTo>
                  <a:pt x="55" y="74"/>
                  <a:pt x="55" y="74"/>
                  <a:pt x="55" y="74"/>
                </a:cubicBezTo>
                <a:cubicBezTo>
                  <a:pt x="53" y="77"/>
                  <a:pt x="48" y="77"/>
                  <a:pt x="46" y="74"/>
                </a:cubicBezTo>
                <a:cubicBezTo>
                  <a:pt x="18" y="46"/>
                  <a:pt x="18" y="46"/>
                  <a:pt x="18" y="46"/>
                </a:cubicBezTo>
                <a:cubicBezTo>
                  <a:pt x="16" y="45"/>
                  <a:pt x="14" y="44"/>
                  <a:pt x="12" y="44"/>
                </a:cubicBezTo>
                <a:cubicBezTo>
                  <a:pt x="9" y="45"/>
                  <a:pt x="8" y="46"/>
                  <a:pt x="7" y="48"/>
                </a:cubicBezTo>
                <a:cubicBezTo>
                  <a:pt x="2" y="58"/>
                  <a:pt x="0" y="69"/>
                  <a:pt x="0" y="80"/>
                </a:cubicBezTo>
                <a:cubicBezTo>
                  <a:pt x="0" y="124"/>
                  <a:pt x="36" y="159"/>
                  <a:pt x="80" y="159"/>
                </a:cubicBezTo>
                <a:cubicBezTo>
                  <a:pt x="87" y="159"/>
                  <a:pt x="95" y="158"/>
                  <a:pt x="102" y="156"/>
                </a:cubicBezTo>
                <a:cubicBezTo>
                  <a:pt x="152" y="205"/>
                  <a:pt x="152" y="205"/>
                  <a:pt x="152" y="205"/>
                </a:cubicBezTo>
                <a:cubicBezTo>
                  <a:pt x="155" y="209"/>
                  <a:pt x="160" y="211"/>
                  <a:pt x="166" y="211"/>
                </a:cubicBezTo>
                <a:cubicBezTo>
                  <a:pt x="171" y="211"/>
                  <a:pt x="176" y="209"/>
                  <a:pt x="180" y="205"/>
                </a:cubicBezTo>
                <a:cubicBezTo>
                  <a:pt x="199" y="187"/>
                  <a:pt x="199" y="187"/>
                  <a:pt x="199" y="187"/>
                </a:cubicBezTo>
                <a:cubicBezTo>
                  <a:pt x="206" y="179"/>
                  <a:pt x="206" y="166"/>
                  <a:pt x="199" y="15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8"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58957790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710641"/>
            <a:ext cx="8352000" cy="4524315"/>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关于调整增值税纳税申报有关事项的公告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19</a:t>
            </a:r>
            <a:r>
              <a:rPr lang="zh-CN" altLang="en-US" sz="1200" b="1" dirty="0" smtClean="0">
                <a:solidFill>
                  <a:schemeClr val="accent1"/>
                </a:solidFill>
              </a:rPr>
              <a:t>号</a:t>
            </a:r>
          </a:p>
          <a:p>
            <a:endParaRPr lang="zh-CN" altLang="en-US" sz="1200" dirty="0" smtClean="0"/>
          </a:p>
          <a:p>
            <a:r>
              <a:rPr lang="zh-CN" altLang="en-US" sz="1200" dirty="0" smtClean="0"/>
              <a:t>　　 为配合增值税税率的简并，国家税务总局对增值税纳税申报有关事项进行了调整，现公告如下：</a:t>
            </a:r>
          </a:p>
          <a:p>
            <a:r>
              <a:rPr lang="zh-CN" altLang="en-US" sz="1200" dirty="0" smtClean="0"/>
              <a:t> 　　一、将</a:t>
            </a:r>
            <a:r>
              <a:rPr lang="en-US" altLang="zh-CN" sz="1200" dirty="0" smtClean="0"/>
              <a:t>《</a:t>
            </a:r>
            <a:r>
              <a:rPr lang="zh-CN" altLang="en-US" sz="1200" dirty="0" smtClean="0"/>
              <a:t>国家税务总局关于全面推开营业税改征增值税试点后增值税纳税申报有关事项的公告</a:t>
            </a:r>
            <a:r>
              <a:rPr lang="en-US" altLang="zh-CN" sz="1200" dirty="0" smtClean="0"/>
              <a:t>》</a:t>
            </a:r>
            <a:r>
              <a:rPr lang="zh-CN" altLang="en-US" sz="1200" dirty="0" smtClean="0"/>
              <a:t>（国家税务总局公告</a:t>
            </a:r>
            <a:r>
              <a:rPr lang="en-US" altLang="zh-CN" sz="1200" dirty="0" smtClean="0"/>
              <a:t>2016</a:t>
            </a:r>
            <a:r>
              <a:rPr lang="zh-CN" altLang="en-US" sz="1200" dirty="0" smtClean="0"/>
              <a:t>年第</a:t>
            </a:r>
            <a:r>
              <a:rPr lang="en-US" altLang="zh-CN" sz="1200" dirty="0" smtClean="0"/>
              <a:t>13</a:t>
            </a:r>
            <a:r>
              <a:rPr lang="zh-CN" altLang="en-US" sz="1200" dirty="0" smtClean="0"/>
              <a:t>号）附件</a:t>
            </a:r>
            <a:r>
              <a:rPr lang="en-US" altLang="zh-CN" sz="1200" dirty="0" smtClean="0"/>
              <a:t>1《</a:t>
            </a:r>
            <a:r>
              <a:rPr lang="zh-CN" altLang="en-US" sz="1200" dirty="0" smtClean="0"/>
              <a:t>增值税纳税申报表附列资料（一）</a:t>
            </a:r>
            <a:r>
              <a:rPr lang="en-US" altLang="zh-CN" sz="1200" dirty="0" smtClean="0"/>
              <a:t>》</a:t>
            </a:r>
            <a:r>
              <a:rPr lang="zh-CN" altLang="en-US" sz="1200" dirty="0" smtClean="0"/>
              <a:t>（本期销售情况明细）中的“</a:t>
            </a:r>
            <a:r>
              <a:rPr lang="en-US" altLang="zh-CN" sz="1200" dirty="0" smtClean="0"/>
              <a:t>11%</a:t>
            </a:r>
            <a:r>
              <a:rPr lang="zh-CN" altLang="en-US" sz="1200" dirty="0" smtClean="0"/>
              <a:t>税率”栏次调整为两栏，分别为“</a:t>
            </a:r>
            <a:r>
              <a:rPr lang="en-US" altLang="zh-CN" sz="1200" dirty="0" smtClean="0"/>
              <a:t>11%</a:t>
            </a:r>
            <a:r>
              <a:rPr lang="zh-CN" altLang="en-US" sz="1200" dirty="0" smtClean="0"/>
              <a:t>税率的货物及加工修理修配劳务”和“</a:t>
            </a:r>
            <a:r>
              <a:rPr lang="en-US" altLang="zh-CN" sz="1200" dirty="0" smtClean="0"/>
              <a:t>11%</a:t>
            </a:r>
            <a:r>
              <a:rPr lang="zh-CN" altLang="en-US" sz="1200" dirty="0" smtClean="0"/>
              <a:t>税率的服务、不动产和无形资产”，调整后的表式见附件</a:t>
            </a:r>
            <a:r>
              <a:rPr lang="en-US" altLang="zh-CN" sz="1200" dirty="0" smtClean="0"/>
              <a:t>1</a:t>
            </a:r>
            <a:r>
              <a:rPr lang="zh-CN" altLang="en-US" sz="1200" dirty="0" smtClean="0"/>
              <a:t>，所涉及的填写说明调整内容见附件</a:t>
            </a:r>
            <a:r>
              <a:rPr lang="en-US" altLang="zh-CN" sz="1200" dirty="0" smtClean="0"/>
              <a:t>3</a:t>
            </a:r>
            <a:r>
              <a:rPr lang="zh-CN" altLang="en-US" sz="1200" dirty="0" smtClean="0"/>
              <a:t>。</a:t>
            </a:r>
          </a:p>
          <a:p>
            <a:r>
              <a:rPr lang="zh-CN" altLang="en-US" sz="1200" dirty="0" smtClean="0"/>
              <a:t> 　　二、将国家税务总局公告</a:t>
            </a:r>
            <a:r>
              <a:rPr lang="en-US" altLang="zh-CN" sz="1200" dirty="0" smtClean="0"/>
              <a:t>2016</a:t>
            </a:r>
            <a:r>
              <a:rPr lang="zh-CN" altLang="en-US" sz="1200" dirty="0" smtClean="0"/>
              <a:t>年第</a:t>
            </a:r>
            <a:r>
              <a:rPr lang="en-US" altLang="zh-CN" sz="1200" dirty="0" smtClean="0"/>
              <a:t>13</a:t>
            </a:r>
            <a:r>
              <a:rPr lang="zh-CN" altLang="en-US" sz="1200" dirty="0" smtClean="0"/>
              <a:t>号附件</a:t>
            </a:r>
            <a:r>
              <a:rPr lang="en-US" altLang="zh-CN" sz="1200" dirty="0" smtClean="0"/>
              <a:t>1《</a:t>
            </a:r>
            <a:r>
              <a:rPr lang="zh-CN" altLang="en-US" sz="1200" dirty="0" smtClean="0"/>
              <a:t>增值税纳税申报表附列资料（二）</a:t>
            </a:r>
            <a:r>
              <a:rPr lang="en-US" altLang="zh-CN" sz="1200" dirty="0" smtClean="0"/>
              <a:t>》</a:t>
            </a:r>
            <a:r>
              <a:rPr lang="zh-CN" altLang="en-US" sz="1200" dirty="0" smtClean="0"/>
              <a:t>（本期进项税额明细）中的第</a:t>
            </a:r>
            <a:r>
              <a:rPr lang="en-US" altLang="zh-CN" sz="1200" dirty="0" smtClean="0"/>
              <a:t>8</a:t>
            </a:r>
            <a:r>
              <a:rPr lang="zh-CN" altLang="en-US" sz="1200" dirty="0" smtClean="0"/>
              <a:t>栏“其他”栏次调整为两栏，分别为“加计扣除农产品进项税额”和“其他”，调整后的表式见附件</a:t>
            </a:r>
            <a:r>
              <a:rPr lang="en-US" altLang="zh-CN" sz="1200" dirty="0" smtClean="0"/>
              <a:t>2</a:t>
            </a:r>
            <a:r>
              <a:rPr lang="zh-CN" altLang="en-US" sz="1200" dirty="0" smtClean="0"/>
              <a:t>，所涉及的填写说明调整内容见附件</a:t>
            </a:r>
            <a:r>
              <a:rPr lang="en-US" altLang="zh-CN" sz="1200" dirty="0" smtClean="0"/>
              <a:t>3</a:t>
            </a:r>
            <a:r>
              <a:rPr lang="zh-CN" altLang="en-US" sz="1200" dirty="0" smtClean="0"/>
              <a:t>。</a:t>
            </a:r>
          </a:p>
          <a:p>
            <a:r>
              <a:rPr lang="zh-CN" altLang="en-US" sz="1200" dirty="0" smtClean="0"/>
              <a:t> 　　三、本公告自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日起施行。国家税务总局公告</a:t>
            </a:r>
            <a:r>
              <a:rPr lang="en-US" altLang="zh-CN" sz="1200" dirty="0" smtClean="0"/>
              <a:t>2016</a:t>
            </a:r>
            <a:r>
              <a:rPr lang="zh-CN" altLang="en-US" sz="1200" dirty="0" smtClean="0"/>
              <a:t>年第</a:t>
            </a:r>
            <a:r>
              <a:rPr lang="en-US" altLang="zh-CN" sz="1200" dirty="0" smtClean="0"/>
              <a:t>13</a:t>
            </a:r>
            <a:r>
              <a:rPr lang="zh-CN" altLang="en-US" sz="1200" dirty="0" smtClean="0"/>
              <a:t>号附件</a:t>
            </a:r>
            <a:r>
              <a:rPr lang="en-US" altLang="zh-CN" sz="1200" dirty="0" smtClean="0"/>
              <a:t>1</a:t>
            </a:r>
            <a:r>
              <a:rPr lang="zh-CN" altLang="en-US" sz="1200" dirty="0" smtClean="0"/>
              <a:t>中的</a:t>
            </a:r>
            <a:r>
              <a:rPr lang="en-US" altLang="zh-CN" sz="1200" dirty="0" smtClean="0"/>
              <a:t>《</a:t>
            </a:r>
            <a:r>
              <a:rPr lang="zh-CN" altLang="en-US" sz="1200" dirty="0" smtClean="0"/>
              <a:t>增值税纳税申报表附列资料（一）</a:t>
            </a:r>
            <a:r>
              <a:rPr lang="en-US" altLang="zh-CN" sz="1200" dirty="0" smtClean="0"/>
              <a:t>》</a:t>
            </a:r>
            <a:r>
              <a:rPr lang="zh-CN" altLang="en-US" sz="1200" dirty="0" smtClean="0"/>
              <a:t>（本期销售情况明细）和</a:t>
            </a:r>
            <a:r>
              <a:rPr lang="en-US" altLang="zh-CN" sz="1200" dirty="0" smtClean="0"/>
              <a:t>《</a:t>
            </a:r>
            <a:r>
              <a:rPr lang="zh-CN" altLang="en-US" sz="1200" dirty="0" smtClean="0"/>
              <a:t>增值税纳税申报表附列资料（二）</a:t>
            </a:r>
            <a:r>
              <a:rPr lang="en-US" altLang="zh-CN" sz="1200" dirty="0" smtClean="0"/>
              <a:t>》</a:t>
            </a:r>
            <a:r>
              <a:rPr lang="zh-CN" altLang="en-US" sz="1200" dirty="0" smtClean="0"/>
              <a:t>（本期进项税额明细）同时废止。</a:t>
            </a:r>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5" action="ppaction://hlinkfile"/>
              </a:rPr>
              <a:t>1.《</a:t>
            </a:r>
            <a:r>
              <a:rPr lang="zh-CN" altLang="en-US" sz="1200" dirty="0" smtClean="0">
                <a:hlinkClick r:id="rId5" action="ppaction://hlinkfile"/>
              </a:rPr>
              <a:t>增值税纳税申报表附列资料（一）</a:t>
            </a:r>
            <a:r>
              <a:rPr lang="en-US" altLang="zh-CN" sz="1200" dirty="0" smtClean="0">
                <a:hlinkClick r:id="rId5" action="ppaction://hlinkfile"/>
              </a:rPr>
              <a:t>》</a:t>
            </a:r>
            <a:r>
              <a:rPr lang="zh-CN" altLang="en-US" sz="1200" dirty="0" smtClean="0">
                <a:hlinkClick r:id="rId5" action="ppaction://hlinkfile"/>
              </a:rPr>
              <a:t>（本期销售情况明细）</a:t>
            </a:r>
            <a:endParaRPr lang="zh-CN" altLang="en-US" sz="1200" dirty="0" smtClean="0"/>
          </a:p>
          <a:p>
            <a:r>
              <a:rPr lang="zh-CN" altLang="en-US" sz="1200" dirty="0" smtClean="0"/>
              <a:t> 　　　　   </a:t>
            </a:r>
            <a:r>
              <a:rPr lang="en-US" altLang="zh-CN" sz="1200" dirty="0" smtClean="0">
                <a:hlinkClick r:id="rId6" action="ppaction://hlinkfile"/>
              </a:rPr>
              <a:t>2.《</a:t>
            </a:r>
            <a:r>
              <a:rPr lang="zh-CN" altLang="en-US" sz="1200" dirty="0" smtClean="0">
                <a:hlinkClick r:id="rId6" action="ppaction://hlinkfile"/>
              </a:rPr>
              <a:t>增值税纳税申报表附列资料（二）</a:t>
            </a:r>
            <a:r>
              <a:rPr lang="en-US" altLang="zh-CN" sz="1200" dirty="0" smtClean="0">
                <a:hlinkClick r:id="rId6" action="ppaction://hlinkfile"/>
              </a:rPr>
              <a:t>》</a:t>
            </a:r>
            <a:r>
              <a:rPr lang="zh-CN" altLang="en-US" sz="1200" dirty="0" smtClean="0">
                <a:hlinkClick r:id="rId6" action="ppaction://hlinkfile"/>
              </a:rPr>
              <a:t>（本期进项税额明细）</a:t>
            </a:r>
            <a:endParaRPr lang="zh-CN" altLang="en-US" sz="1200" dirty="0" smtClean="0"/>
          </a:p>
          <a:p>
            <a:r>
              <a:rPr lang="zh-CN" altLang="en-US" sz="1200" dirty="0" smtClean="0"/>
              <a:t> 　　　　   </a:t>
            </a:r>
            <a:r>
              <a:rPr lang="en-US" altLang="zh-CN" sz="1200" dirty="0" smtClean="0">
                <a:hlinkClick r:id="rId7" action="ppaction://hlinkfile"/>
              </a:rPr>
              <a:t>3.</a:t>
            </a:r>
            <a:r>
              <a:rPr lang="zh-CN" altLang="en-US" sz="1200" dirty="0" smtClean="0">
                <a:hlinkClick r:id="rId7" action="ppaction://hlinkfile"/>
              </a:rPr>
              <a:t>关于</a:t>
            </a:r>
            <a:r>
              <a:rPr lang="en-US" altLang="zh-CN" sz="1200" dirty="0" smtClean="0">
                <a:hlinkClick r:id="rId7" action="ppaction://hlinkfile"/>
              </a:rPr>
              <a:t>《</a:t>
            </a:r>
            <a:r>
              <a:rPr lang="zh-CN" altLang="en-US" sz="1200" dirty="0" smtClean="0">
                <a:hlinkClick r:id="rId7" action="ppaction://hlinkfile"/>
              </a:rPr>
              <a:t>增值税纳税申报表（一般纳税人适用）</a:t>
            </a:r>
            <a:r>
              <a:rPr lang="en-US" altLang="zh-CN" sz="1200" dirty="0" smtClean="0">
                <a:hlinkClick r:id="rId7" action="ppaction://hlinkfile"/>
              </a:rPr>
              <a:t>》</a:t>
            </a:r>
            <a:r>
              <a:rPr lang="zh-CN" altLang="en-US" sz="1200" dirty="0" smtClean="0">
                <a:hlinkClick r:id="rId7" action="ppaction://hlinkfile"/>
              </a:rPr>
              <a:t>及其附列资料填写说明的调整事项</a:t>
            </a:r>
            <a:endParaRPr lang="zh-CN" altLang="en-US" sz="1200" dirty="0" smtClean="0"/>
          </a:p>
          <a:p>
            <a:endParaRPr lang="zh-CN" altLang="en-US" sz="1200" dirty="0" smtClean="0"/>
          </a:p>
          <a:p>
            <a:pPr algn="r"/>
            <a:r>
              <a:rPr lang="zh-CN" altLang="en-US" sz="1200" dirty="0" smtClean="0"/>
              <a:t>国家税务总局</a:t>
            </a:r>
          </a:p>
          <a:p>
            <a:pPr algn="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23</a:t>
            </a:r>
            <a:r>
              <a:rPr lang="zh-CN" altLang="en-US" sz="1200" dirty="0" smtClean="0"/>
              <a:t>日</a:t>
            </a:r>
          </a:p>
          <a:p>
            <a:endParaRPr lang="zh-CN" altLang="en-US" sz="1200" dirty="0" smtClean="0"/>
          </a:p>
          <a:p>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目录</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6" name="原创设计师QQ598969553             _5"/>
          <p:cNvSpPr>
            <a:spLocks noChangeArrowheads="1"/>
          </p:cNvSpPr>
          <p:nvPr/>
        </p:nvSpPr>
        <p:spPr bwMode="auto">
          <a:xfrm>
            <a:off x="1054100" y="194692"/>
            <a:ext cx="112659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CONTENTS</a:t>
            </a:r>
          </a:p>
        </p:txBody>
      </p:sp>
      <p:sp>
        <p:nvSpPr>
          <p:cNvPr id="26" name="原创设计师QQ598969553             _6"/>
          <p:cNvSpPr/>
          <p:nvPr/>
        </p:nvSpPr>
        <p:spPr>
          <a:xfrm>
            <a:off x="2250821" y="1562956"/>
            <a:ext cx="2184852"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关务</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27" name="原创设计师QQ598969553             _7"/>
          <p:cNvSpPr/>
          <p:nvPr/>
        </p:nvSpPr>
        <p:spPr>
          <a:xfrm>
            <a:off x="2250821" y="3007332"/>
            <a:ext cx="2155796"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税务</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28" name="原创设计师QQ598969553             _8"/>
          <p:cNvSpPr/>
          <p:nvPr/>
        </p:nvSpPr>
        <p:spPr>
          <a:xfrm>
            <a:off x="6282821" y="3007332"/>
            <a:ext cx="2220124"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商检</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38" name="原创设计师QQ598969553             _11"/>
          <p:cNvSpPr/>
          <p:nvPr/>
        </p:nvSpPr>
        <p:spPr>
          <a:xfrm>
            <a:off x="803821" y="1634956"/>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01</a:t>
            </a:r>
            <a:endParaRPr lang="zh-CN" altLang="en-US" sz="1600" dirty="0">
              <a:solidFill>
                <a:schemeClr val="bg1"/>
              </a:solidFill>
              <a:ea typeface="微软雅黑" panose="020B0503020204020204" pitchFamily="34" charset="-122"/>
            </a:endParaRPr>
          </a:p>
        </p:txBody>
      </p:sp>
      <p:sp>
        <p:nvSpPr>
          <p:cNvPr id="42" name="原创设计师QQ598969553             _12"/>
          <p:cNvSpPr/>
          <p:nvPr/>
        </p:nvSpPr>
        <p:spPr>
          <a:xfrm>
            <a:off x="807027" y="3126449"/>
            <a:ext cx="1047082"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02</a:t>
            </a:r>
            <a:endParaRPr lang="zh-CN" altLang="en-US" sz="1600" dirty="0">
              <a:solidFill>
                <a:schemeClr val="bg1"/>
              </a:solidFill>
              <a:ea typeface="微软雅黑" panose="020B0503020204020204" pitchFamily="34" charset="-122"/>
            </a:endParaRPr>
          </a:p>
        </p:txBody>
      </p:sp>
      <p:sp>
        <p:nvSpPr>
          <p:cNvPr id="43" name="原创设计师QQ598969553             _13"/>
          <p:cNvSpPr/>
          <p:nvPr/>
        </p:nvSpPr>
        <p:spPr>
          <a:xfrm>
            <a:off x="4853001" y="1634956"/>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03</a:t>
            </a:r>
            <a:endParaRPr lang="zh-CN" altLang="en-US" sz="1600" dirty="0">
              <a:solidFill>
                <a:schemeClr val="bg1"/>
              </a:solidFill>
              <a:ea typeface="微软雅黑" panose="020B0503020204020204" pitchFamily="34" charset="-122"/>
            </a:endParaRPr>
          </a:p>
        </p:txBody>
      </p:sp>
      <p:sp>
        <p:nvSpPr>
          <p:cNvPr id="44" name="原创设计师QQ598969553             _14"/>
          <p:cNvSpPr/>
          <p:nvPr/>
        </p:nvSpPr>
        <p:spPr>
          <a:xfrm>
            <a:off x="6282821" y="1562956"/>
            <a:ext cx="2249179"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归类</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49" name="原创设计师QQ598969553             _19"/>
          <p:cNvSpPr/>
          <p:nvPr/>
        </p:nvSpPr>
        <p:spPr>
          <a:xfrm>
            <a:off x="4853001" y="3126449"/>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a:t>
            </a:r>
            <a:r>
              <a:rPr lang="en-US" altLang="zh-CN" sz="1600" dirty="0" smtClean="0">
                <a:solidFill>
                  <a:schemeClr val="bg1"/>
                </a:solidFill>
                <a:ea typeface="微软雅黑" panose="020B0503020204020204" pitchFamily="34" charset="-122"/>
              </a:rPr>
              <a:t>04</a:t>
            </a:r>
            <a:endParaRPr lang="zh-CN" altLang="en-US" sz="1600" dirty="0">
              <a:solidFill>
                <a:schemeClr val="bg1"/>
              </a:solidFill>
              <a:ea typeface="微软雅黑" panose="020B0503020204020204" pitchFamily="34" charset="-122"/>
            </a:endParaRPr>
          </a:p>
        </p:txBody>
      </p:sp>
      <p:grpSp>
        <p:nvGrpSpPr>
          <p:cNvPr id="5" name="组合 30"/>
          <p:cNvGrpSpPr/>
          <p:nvPr/>
        </p:nvGrpSpPr>
        <p:grpSpPr>
          <a:xfrm>
            <a:off x="1980591" y="1797978"/>
            <a:ext cx="144000" cy="1625156"/>
            <a:chOff x="1637770" y="1941978"/>
            <a:chExt cx="144000" cy="1625156"/>
          </a:xfrm>
        </p:grpSpPr>
        <p:cxnSp>
          <p:nvCxnSpPr>
            <p:cNvPr id="33" name="原创设计师QQ598969553             _9"/>
            <p:cNvCxnSpPr/>
            <p:nvPr/>
          </p:nvCxnSpPr>
          <p:spPr>
            <a:xfrm>
              <a:off x="1710820" y="2056328"/>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原创设计师QQ598969553             _22"/>
            <p:cNvSpPr/>
            <p:nvPr/>
          </p:nvSpPr>
          <p:spPr>
            <a:xfrm>
              <a:off x="1637770" y="1941978"/>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3" name="原创设计师QQ598969553             _23"/>
            <p:cNvSpPr/>
            <p:nvPr/>
          </p:nvSpPr>
          <p:spPr>
            <a:xfrm>
              <a:off x="1637770" y="342313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7" name="组合 29"/>
          <p:cNvGrpSpPr/>
          <p:nvPr/>
        </p:nvGrpSpPr>
        <p:grpSpPr>
          <a:xfrm>
            <a:off x="6029771" y="1797978"/>
            <a:ext cx="144000" cy="1625156"/>
            <a:chOff x="5686950" y="2013978"/>
            <a:chExt cx="144000" cy="1625156"/>
          </a:xfrm>
        </p:grpSpPr>
        <p:cxnSp>
          <p:nvCxnSpPr>
            <p:cNvPr id="47" name="原创设计师QQ598969553             _17"/>
            <p:cNvCxnSpPr/>
            <p:nvPr/>
          </p:nvCxnSpPr>
          <p:spPr>
            <a:xfrm>
              <a:off x="5760000" y="2128328"/>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原创设计师QQ598969553             _25"/>
            <p:cNvSpPr/>
            <p:nvPr/>
          </p:nvSpPr>
          <p:spPr>
            <a:xfrm>
              <a:off x="5686950" y="2013978"/>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6" name="原创设计师QQ598969553             _26"/>
            <p:cNvSpPr/>
            <p:nvPr/>
          </p:nvSpPr>
          <p:spPr>
            <a:xfrm>
              <a:off x="5686950" y="349513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pic>
        <p:nvPicPr>
          <p:cNvPr id="29"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图片 31" descr="PNG公司logo.png"/>
          <p:cNvPicPr>
            <a:picLocks noChangeAspect="1"/>
          </p:cNvPicPr>
          <p:nvPr/>
        </p:nvPicPr>
        <p:blipFill>
          <a:blip r:embed="rId4" cstate="print"/>
          <a:stretch>
            <a:fillRect/>
          </a:stretch>
        </p:blipFill>
        <p:spPr>
          <a:xfrm>
            <a:off x="7292986" y="0"/>
            <a:ext cx="1851014" cy="626956"/>
          </a:xfrm>
          <a:prstGeom prst="rect">
            <a:avLst/>
          </a:prstGeom>
        </p:spPr>
      </p:pic>
    </p:spTree>
    <p:extLst>
      <p:ext uri="{BB962C8B-B14F-4D97-AF65-F5344CB8AC3E}">
        <p14:creationId xmlns="" xmlns:p14="http://schemas.microsoft.com/office/powerpoint/2010/main" val="261115937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10" name="矩形 9"/>
          <p:cNvSpPr/>
          <p:nvPr/>
        </p:nvSpPr>
        <p:spPr>
          <a:xfrm>
            <a:off x="252000" y="482956"/>
            <a:ext cx="8640000" cy="4555093"/>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国家税务总局关于调整增值税纳税申报有关事项的公告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06</a:t>
            </a:r>
            <a:r>
              <a:rPr lang="zh-CN" altLang="en-US" sz="1200" b="1" dirty="0" smtClean="0">
                <a:solidFill>
                  <a:schemeClr val="accent1"/>
                </a:solidFill>
              </a:rPr>
              <a:t>月</a:t>
            </a:r>
            <a:r>
              <a:rPr lang="en-US" altLang="zh-CN" sz="1200" b="1" dirty="0" smtClean="0">
                <a:solidFill>
                  <a:schemeClr val="accent1"/>
                </a:solidFill>
              </a:rPr>
              <a:t>01</a:t>
            </a:r>
            <a:r>
              <a:rPr lang="zh-CN" altLang="en-US" sz="1200" b="1" dirty="0" smtClean="0">
                <a:solidFill>
                  <a:schemeClr val="accent1"/>
                </a:solidFill>
              </a:rPr>
              <a:t>日　　　　 来源：国家税务总局办公厅 </a:t>
            </a:r>
          </a:p>
          <a:p>
            <a:endParaRPr lang="zh-CN" altLang="en-US" sz="1100" dirty="0" smtClean="0"/>
          </a:p>
          <a:p>
            <a:pPr>
              <a:lnSpc>
                <a:spcPts val="1800"/>
              </a:lnSpc>
            </a:pPr>
            <a:r>
              <a:rPr lang="zh-CN" altLang="en-US" sz="1100" dirty="0" smtClean="0"/>
              <a:t>　　为配合增值税税率的简并，国家税务总局对增值税纳税申报有关事项进行了调整，发布了</a:t>
            </a:r>
            <a:r>
              <a:rPr lang="en-US" altLang="zh-CN" sz="1100" dirty="0" smtClean="0"/>
              <a:t>《</a:t>
            </a:r>
            <a:r>
              <a:rPr lang="zh-CN" altLang="en-US" sz="1100" dirty="0" smtClean="0"/>
              <a:t>国家税务总局关于调整</a:t>
            </a:r>
            <a:endParaRPr lang="en-US" altLang="zh-CN" sz="1100" dirty="0" smtClean="0"/>
          </a:p>
          <a:p>
            <a:pPr>
              <a:lnSpc>
                <a:spcPts val="1800"/>
              </a:lnSpc>
            </a:pPr>
            <a:r>
              <a:rPr lang="zh-CN" altLang="en-US" sz="1100" dirty="0" smtClean="0"/>
              <a:t>增值税纳税申报有关事项的公告</a:t>
            </a:r>
            <a:r>
              <a:rPr lang="en-US" altLang="zh-CN" sz="1100" dirty="0" smtClean="0"/>
              <a:t>》</a:t>
            </a:r>
            <a:r>
              <a:rPr lang="zh-CN" altLang="en-US" sz="1100" dirty="0" smtClean="0"/>
              <a:t>（以下简称公告），现解读如下：</a:t>
            </a:r>
          </a:p>
          <a:p>
            <a:pPr>
              <a:lnSpc>
                <a:spcPts val="1800"/>
              </a:lnSpc>
            </a:pPr>
            <a:r>
              <a:rPr lang="zh-CN" altLang="en-US" sz="1100" dirty="0" smtClean="0"/>
              <a:t>　　一、公告主要内容</a:t>
            </a:r>
          </a:p>
          <a:p>
            <a:pPr>
              <a:lnSpc>
                <a:spcPts val="1800"/>
              </a:lnSpc>
            </a:pPr>
            <a:r>
              <a:rPr lang="zh-CN" altLang="en-US" sz="1100" dirty="0" smtClean="0"/>
              <a:t>　　公告的主要内容是将</a:t>
            </a:r>
            <a:r>
              <a:rPr lang="en-US" altLang="zh-CN" sz="1100" dirty="0" smtClean="0"/>
              <a:t>《</a:t>
            </a:r>
            <a:r>
              <a:rPr lang="zh-CN" altLang="en-US" sz="1100" dirty="0" smtClean="0"/>
              <a:t>增值税纳税申报表附列资料（一）</a:t>
            </a:r>
            <a:r>
              <a:rPr lang="en-US" altLang="zh-CN" sz="1100" dirty="0" smtClean="0"/>
              <a:t>》</a:t>
            </a:r>
            <a:r>
              <a:rPr lang="zh-CN" altLang="en-US" sz="1100" dirty="0" smtClean="0"/>
              <a:t>（本期销售情况明细）中的第</a:t>
            </a:r>
            <a:r>
              <a:rPr lang="en-US" altLang="zh-CN" sz="1100" dirty="0" smtClean="0"/>
              <a:t>4</a:t>
            </a:r>
            <a:r>
              <a:rPr lang="zh-CN" altLang="en-US" sz="1100" dirty="0" smtClean="0"/>
              <a:t>栏“</a:t>
            </a:r>
            <a:r>
              <a:rPr lang="en-US" altLang="zh-CN" sz="1100" dirty="0" smtClean="0"/>
              <a:t>11%</a:t>
            </a:r>
            <a:r>
              <a:rPr lang="zh-CN" altLang="en-US" sz="1100" dirty="0" smtClean="0"/>
              <a:t>税率”调整为两栏，分别为“</a:t>
            </a:r>
            <a:r>
              <a:rPr lang="en-US" altLang="zh-CN" sz="1100" dirty="0" smtClean="0"/>
              <a:t>11%</a:t>
            </a:r>
            <a:r>
              <a:rPr lang="zh-CN" altLang="en-US" sz="1100" dirty="0" smtClean="0"/>
              <a:t>税率的货物及加工修理修配劳务”和“</a:t>
            </a:r>
            <a:r>
              <a:rPr lang="en-US" altLang="zh-CN" sz="1100" dirty="0" smtClean="0"/>
              <a:t>11%</a:t>
            </a:r>
            <a:r>
              <a:rPr lang="zh-CN" altLang="en-US" sz="1100" dirty="0" smtClean="0"/>
              <a:t>税率的服务、不动产和无形资产”。将</a:t>
            </a:r>
            <a:r>
              <a:rPr lang="en-US" altLang="zh-CN" sz="1100" dirty="0" smtClean="0"/>
              <a:t>《</a:t>
            </a:r>
            <a:r>
              <a:rPr lang="zh-CN" altLang="en-US" sz="1100" dirty="0" smtClean="0"/>
              <a:t>增值税纳税申报表附列资料（二）</a:t>
            </a:r>
            <a:r>
              <a:rPr lang="en-US" altLang="zh-CN" sz="1100" dirty="0" smtClean="0"/>
              <a:t>》</a:t>
            </a:r>
            <a:r>
              <a:rPr lang="zh-CN" altLang="en-US" sz="1100" dirty="0" smtClean="0"/>
              <a:t>（本期进项税额明细）中的第</a:t>
            </a:r>
            <a:r>
              <a:rPr lang="en-US" altLang="zh-CN" sz="1100" dirty="0" smtClean="0"/>
              <a:t>8</a:t>
            </a:r>
            <a:r>
              <a:rPr lang="zh-CN" altLang="en-US" sz="1100" dirty="0" smtClean="0"/>
              <a:t>栏“其他”调整为两栏，分别为“加计扣除农产品进项税额”和“其他”。</a:t>
            </a:r>
          </a:p>
          <a:p>
            <a:pPr>
              <a:lnSpc>
                <a:spcPts val="1800"/>
              </a:lnSpc>
            </a:pPr>
            <a:r>
              <a:rPr lang="zh-CN" altLang="en-US" sz="1100" dirty="0" smtClean="0"/>
              <a:t>　　二、增值税纳税申报表相关栏次的填写说明</a:t>
            </a:r>
          </a:p>
          <a:p>
            <a:pPr>
              <a:lnSpc>
                <a:spcPts val="1800"/>
              </a:lnSpc>
            </a:pPr>
            <a:r>
              <a:rPr lang="zh-CN" altLang="en-US" sz="1100" dirty="0" smtClean="0"/>
              <a:t>　　（一）</a:t>
            </a:r>
            <a:r>
              <a:rPr lang="en-US" altLang="zh-CN" sz="1100" dirty="0" smtClean="0"/>
              <a:t>《</a:t>
            </a:r>
            <a:r>
              <a:rPr lang="zh-CN" altLang="en-US" sz="1100" dirty="0" smtClean="0"/>
              <a:t>增值税纳税申报表附列资料（二）</a:t>
            </a:r>
            <a:r>
              <a:rPr lang="en-US" altLang="zh-CN" sz="1100" dirty="0" smtClean="0"/>
              <a:t>》</a:t>
            </a:r>
            <a:r>
              <a:rPr lang="zh-CN" altLang="en-US" sz="1100" dirty="0" smtClean="0"/>
              <a:t>（本期进项税额明细）中增加的“加计扣除农产品进项税额”栏用来单独体现未纳入农产品增值税进项税额核定扣除试点范围的纳税人，将购进的农产品用于生产销售或委托受托加工</a:t>
            </a:r>
            <a:r>
              <a:rPr lang="en-US" altLang="zh-CN" sz="1100" dirty="0" smtClean="0"/>
              <a:t>17%</a:t>
            </a:r>
            <a:r>
              <a:rPr lang="zh-CN" altLang="en-US" sz="1100" dirty="0" smtClean="0"/>
              <a:t>税率货物时，为维持原农产品扣除力度不变加计扣除的农产品进项税额。</a:t>
            </a:r>
          </a:p>
          <a:p>
            <a:pPr>
              <a:lnSpc>
                <a:spcPts val="1800"/>
              </a:lnSpc>
            </a:pPr>
            <a:r>
              <a:rPr lang="zh-CN" altLang="en-US" sz="1100" dirty="0" smtClean="0"/>
              <a:t>　　（二）未纳入农产品增值税进项税额核定扣除试点范围的纳税人，在购进农业生产者自产农产品或者从小规模纳税人处购进农产品的当期，凭取得（开具）的农产品销售发票、收购发票和增值税专用发票按照</a:t>
            </a:r>
            <a:r>
              <a:rPr lang="en-US" altLang="zh-CN" sz="1100" dirty="0" smtClean="0"/>
              <a:t>11%</a:t>
            </a:r>
            <a:r>
              <a:rPr lang="zh-CN" altLang="en-US" sz="1100" dirty="0" smtClean="0"/>
              <a:t>扣除率计算当期可抵扣的进项税额，填入</a:t>
            </a:r>
            <a:r>
              <a:rPr lang="en-US" altLang="zh-CN" sz="1100" dirty="0" smtClean="0"/>
              <a:t>《</a:t>
            </a:r>
            <a:r>
              <a:rPr lang="zh-CN" altLang="en-US" sz="1100" dirty="0" smtClean="0"/>
              <a:t>增值税纳税申报表附列资料（二）</a:t>
            </a:r>
            <a:r>
              <a:rPr lang="en-US" altLang="zh-CN" sz="1100" dirty="0" smtClean="0"/>
              <a:t>》</a:t>
            </a:r>
            <a:r>
              <a:rPr lang="zh-CN" altLang="en-US" sz="1100" dirty="0" smtClean="0"/>
              <a:t>（本期进项税额明细）第</a:t>
            </a:r>
            <a:r>
              <a:rPr lang="en-US" altLang="zh-CN" sz="1100" dirty="0" smtClean="0"/>
              <a:t>6</a:t>
            </a:r>
            <a:r>
              <a:rPr lang="zh-CN" altLang="en-US" sz="1100" dirty="0" smtClean="0"/>
              <a:t>栏“农产品收购发票或者销售发票”栏。如纳税人购买的农产品（包括购买时取得增值税专用发票、海关进口增值税专用缴款书、农产品收购发票或者销售发票等情形）用于生产销售或委托受托加工</a:t>
            </a:r>
            <a:r>
              <a:rPr lang="en-US" altLang="zh-CN" sz="1100" dirty="0" smtClean="0"/>
              <a:t>17%</a:t>
            </a:r>
            <a:r>
              <a:rPr lang="zh-CN" altLang="en-US" sz="1100" dirty="0" smtClean="0"/>
              <a:t>税率货物，于生产领用当期按简并税率前的扣除率与</a:t>
            </a:r>
            <a:r>
              <a:rPr lang="en-US" altLang="zh-CN" sz="1100" dirty="0" smtClean="0"/>
              <a:t>11%</a:t>
            </a:r>
            <a:r>
              <a:rPr lang="zh-CN" altLang="en-US" sz="1100" dirty="0" smtClean="0"/>
              <a:t>之间的差额计算当期可加计扣除的农产品进项税额，填入</a:t>
            </a:r>
            <a:r>
              <a:rPr lang="en-US" altLang="zh-CN" sz="1100" dirty="0" smtClean="0"/>
              <a:t>《</a:t>
            </a:r>
            <a:r>
              <a:rPr lang="zh-CN" altLang="en-US" sz="1100" dirty="0" smtClean="0"/>
              <a:t>增值税纳税申报表附列资料（二）</a:t>
            </a:r>
            <a:r>
              <a:rPr lang="en-US" altLang="zh-CN" sz="1100" dirty="0" smtClean="0"/>
              <a:t>》</a:t>
            </a:r>
            <a:r>
              <a:rPr lang="zh-CN" altLang="en-US" sz="1100" dirty="0" smtClean="0"/>
              <a:t>（本期进项税额明细）第</a:t>
            </a:r>
            <a:r>
              <a:rPr lang="en-US" altLang="zh-CN" sz="1100" dirty="0" smtClean="0"/>
              <a:t>8a</a:t>
            </a:r>
            <a:r>
              <a:rPr lang="zh-CN" altLang="en-US" sz="1100" dirty="0" smtClean="0"/>
              <a:t>栏“加计扣除农产品进项税额”“税额”栏。</a:t>
            </a:r>
          </a:p>
          <a:p>
            <a:pPr>
              <a:lnSpc>
                <a:spcPts val="1800"/>
              </a:lnSpc>
            </a:pPr>
            <a:r>
              <a:rPr lang="zh-CN" altLang="en-US" sz="1100" dirty="0" smtClean="0"/>
              <a:t>　　加计扣除农产品进项税额</a:t>
            </a:r>
            <a:r>
              <a:rPr lang="en-US" altLang="zh-CN" sz="1100" dirty="0" smtClean="0"/>
              <a:t>=</a:t>
            </a:r>
            <a:r>
              <a:rPr lang="zh-CN" altLang="en-US" sz="1100" dirty="0" smtClean="0"/>
              <a:t>当期生产领用农产品已按</a:t>
            </a:r>
            <a:r>
              <a:rPr lang="en-US" altLang="zh-CN" sz="1100" dirty="0" smtClean="0"/>
              <a:t>11%</a:t>
            </a:r>
            <a:r>
              <a:rPr lang="zh-CN" altLang="en-US" sz="1100" dirty="0" smtClean="0"/>
              <a:t>税率（扣除率）抵扣税额</a:t>
            </a:r>
            <a:r>
              <a:rPr lang="en-US" altLang="zh-CN" sz="1100" dirty="0" smtClean="0"/>
              <a:t>÷11%×</a:t>
            </a:r>
            <a:r>
              <a:rPr lang="zh-CN" altLang="en-US" sz="1100" dirty="0" smtClean="0"/>
              <a:t>（简并税率前的扣除率</a:t>
            </a:r>
            <a:r>
              <a:rPr lang="en-US" altLang="zh-CN" sz="1100" dirty="0" smtClean="0"/>
              <a:t>-11%</a:t>
            </a:r>
            <a:r>
              <a:rPr lang="zh-CN" altLang="en-US" sz="1100" dirty="0" smtClean="0"/>
              <a:t>）</a:t>
            </a:r>
            <a:endParaRPr lang="zh-CN" altLang="en-US" sz="11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24000" y="597233"/>
            <a:ext cx="8424000" cy="4421723"/>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关于简化税务行政许可事项办理程序的公告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21</a:t>
            </a:r>
            <a:r>
              <a:rPr lang="zh-CN" altLang="en-US" sz="1200" b="1" dirty="0" smtClean="0">
                <a:solidFill>
                  <a:schemeClr val="accent1"/>
                </a:solidFill>
              </a:rPr>
              <a:t>号 </a:t>
            </a:r>
          </a:p>
          <a:p>
            <a:endParaRPr lang="zh-CN" altLang="en-US" sz="1200" dirty="0" smtClean="0"/>
          </a:p>
          <a:p>
            <a:pPr>
              <a:lnSpc>
                <a:spcPts val="2000"/>
              </a:lnSpc>
            </a:pPr>
            <a:r>
              <a:rPr lang="zh-CN" altLang="en-US" sz="1200" dirty="0" smtClean="0"/>
              <a:t>　　为推进税务行政许可标准化建设，提高办税便利化程度，根据</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中华人民共和国税收征收管理法</a:t>
            </a:r>
            <a:r>
              <a:rPr lang="en-US" altLang="zh-CN" sz="1200" dirty="0" smtClean="0"/>
              <a:t>》</a:t>
            </a:r>
            <a:r>
              <a:rPr lang="zh-CN" altLang="en-US" sz="1200" dirty="0" smtClean="0"/>
              <a:t>及其实施细则等法律法规规定，以及国务院深化行政审批制度改革要求，参照</a:t>
            </a:r>
            <a:r>
              <a:rPr lang="en-US" altLang="zh-CN" sz="1200" dirty="0" smtClean="0"/>
              <a:t>《</a:t>
            </a:r>
            <a:r>
              <a:rPr lang="zh-CN" altLang="en-US" sz="1200" dirty="0" smtClean="0"/>
              <a:t>行政许可标准化指引（</a:t>
            </a:r>
            <a:r>
              <a:rPr lang="en-US" altLang="zh-CN" sz="1200" dirty="0" smtClean="0"/>
              <a:t>2016</a:t>
            </a:r>
            <a:r>
              <a:rPr lang="zh-CN" altLang="en-US" sz="1200" dirty="0" smtClean="0"/>
              <a:t>版）</a:t>
            </a:r>
            <a:r>
              <a:rPr lang="en-US" altLang="zh-CN" sz="1200" dirty="0" smtClean="0"/>
              <a:t>》</a:t>
            </a:r>
            <a:r>
              <a:rPr lang="zh-CN" altLang="en-US" sz="1200" dirty="0" smtClean="0"/>
              <a:t>，税务总局决定对税务行政许可事项办理程序进行简并优化，并将</a:t>
            </a:r>
            <a:r>
              <a:rPr lang="en-US" altLang="zh-CN" sz="1200" dirty="0" smtClean="0"/>
              <a:t>《</a:t>
            </a:r>
            <a:r>
              <a:rPr lang="zh-CN" altLang="en-US" sz="1200" dirty="0" smtClean="0"/>
              <a:t>国家税务总局关于税务行政许可若干问题的公告</a:t>
            </a:r>
            <a:r>
              <a:rPr lang="en-US" altLang="zh-CN" sz="1200" dirty="0" smtClean="0"/>
              <a:t>》</a:t>
            </a:r>
            <a:r>
              <a:rPr lang="zh-CN" altLang="en-US" sz="1200" dirty="0" smtClean="0"/>
              <a:t>（国家税务总局公告</a:t>
            </a:r>
            <a:r>
              <a:rPr lang="en-US" altLang="zh-CN" sz="1200" dirty="0" smtClean="0"/>
              <a:t>2016</a:t>
            </a:r>
            <a:r>
              <a:rPr lang="zh-CN" altLang="en-US" sz="1200" dirty="0" smtClean="0"/>
              <a:t>年第</a:t>
            </a:r>
            <a:r>
              <a:rPr lang="en-US" altLang="zh-CN" sz="1200" dirty="0" smtClean="0"/>
              <a:t>11</a:t>
            </a:r>
            <a:r>
              <a:rPr lang="zh-CN" altLang="en-US" sz="1200" dirty="0" smtClean="0"/>
              <a:t>号）所附的税务行政许可文书样式和税务行政许可项目分项表更新。现将有关事项公告如下：</a:t>
            </a:r>
          </a:p>
          <a:p>
            <a:pPr>
              <a:lnSpc>
                <a:spcPts val="2000"/>
              </a:lnSpc>
            </a:pPr>
            <a:r>
              <a:rPr lang="zh-CN" altLang="en-US" sz="1200" dirty="0" smtClean="0"/>
              <a:t> 　　一、简化受理文书</a:t>
            </a:r>
          </a:p>
          <a:p>
            <a:pPr>
              <a:lnSpc>
                <a:spcPts val="2000"/>
              </a:lnSpc>
            </a:pPr>
            <a:r>
              <a:rPr lang="zh-CN" altLang="en-US" sz="1200" dirty="0" smtClean="0"/>
              <a:t> 　　对能够当即办理的税务行政许可事项，直接出具和送达</a:t>
            </a:r>
            <a:r>
              <a:rPr lang="en-US" altLang="zh-CN" sz="1200" dirty="0" smtClean="0"/>
              <a:t>《</a:t>
            </a:r>
            <a:r>
              <a:rPr lang="zh-CN" altLang="en-US" sz="1200" dirty="0" smtClean="0"/>
              <a:t>准予税务行政许可决定书</a:t>
            </a:r>
            <a:r>
              <a:rPr lang="en-US" altLang="zh-CN" sz="1200" dirty="0" smtClean="0"/>
              <a:t>》</a:t>
            </a:r>
            <a:r>
              <a:rPr lang="zh-CN" altLang="en-US" sz="1200" dirty="0" smtClean="0"/>
              <a:t>，不再出具</a:t>
            </a:r>
            <a:r>
              <a:rPr lang="en-US" altLang="zh-CN" sz="1200" dirty="0" smtClean="0"/>
              <a:t>《</a:t>
            </a:r>
            <a:r>
              <a:rPr lang="zh-CN" altLang="en-US" sz="1200" dirty="0" smtClean="0"/>
              <a:t>税务行政许可受理通知书</a:t>
            </a:r>
            <a:r>
              <a:rPr lang="en-US" altLang="zh-CN" sz="1200" dirty="0" smtClean="0"/>
              <a:t>》</a:t>
            </a:r>
            <a:r>
              <a:rPr lang="zh-CN" altLang="en-US" sz="1200" dirty="0" smtClean="0"/>
              <a:t>。各省税务局确定本省税务行政许可事项即办范围。网上受理税务行政许可申请的，通过电子回执单等方式予以确认。</a:t>
            </a:r>
          </a:p>
          <a:p>
            <a:pPr>
              <a:lnSpc>
                <a:spcPts val="2000"/>
              </a:lnSpc>
            </a:pPr>
            <a:r>
              <a:rPr lang="zh-CN" altLang="en-US" sz="1200" dirty="0" smtClean="0"/>
              <a:t> 　　二、提供代办转报服务</a:t>
            </a:r>
          </a:p>
          <a:p>
            <a:pPr>
              <a:lnSpc>
                <a:spcPts val="2000"/>
              </a:lnSpc>
            </a:pPr>
            <a:r>
              <a:rPr lang="zh-CN" altLang="en-US" sz="1200" dirty="0" smtClean="0"/>
              <a:t> 　　税务行政许可实施机关与申请人不在同一县（市、区、旗）的，申请人可在规定的申请期限内，选择由其主管税务机关代为转报申请材料。主管税务机关在核对申请材料后向申请人出具材料接收清单，并向税务行政许可实施机关转报。代办转报一般应当在</a:t>
            </a:r>
            <a:r>
              <a:rPr lang="en-US" altLang="zh-CN" sz="1200" dirty="0" smtClean="0"/>
              <a:t>5</a:t>
            </a:r>
            <a:r>
              <a:rPr lang="zh-CN" altLang="en-US" sz="1200" dirty="0" smtClean="0"/>
              <a:t>个工作日内完成。有条件的税务机关可以通过信息化手段实现申请资料网上传递。税务行政许可实施机关收到转报材料后，对符合受理条件的，出具并及时送达</a:t>
            </a:r>
            <a:r>
              <a:rPr lang="en-US" altLang="zh-CN" sz="1200" dirty="0" smtClean="0"/>
              <a:t>《</a:t>
            </a:r>
            <a:r>
              <a:rPr lang="zh-CN" altLang="en-US" sz="1200" dirty="0" smtClean="0"/>
              <a:t>税务行政许可受理通知书</a:t>
            </a:r>
            <a:r>
              <a:rPr lang="en-US" altLang="zh-CN" sz="1200" dirty="0" smtClean="0"/>
              <a:t>》</a:t>
            </a:r>
            <a:r>
              <a:rPr lang="zh-CN" altLang="en-US" sz="1200" dirty="0" smtClean="0"/>
              <a:t>。税务机关对代办转报事项应当做好台账登记。代办转报不得收取任何费用。</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252000" y="628567"/>
            <a:ext cx="8568000" cy="4606389"/>
          </a:xfrm>
          <a:prstGeom prst="rect">
            <a:avLst/>
          </a:prstGeom>
        </p:spPr>
        <p:txBody>
          <a:bodyPr wrap="square">
            <a:spAutoFit/>
          </a:bodyPr>
          <a:lstStyle/>
          <a:p>
            <a:pPr>
              <a:lnSpc>
                <a:spcPts val="1600"/>
              </a:lnSpc>
            </a:pPr>
            <a:r>
              <a:rPr lang="zh-CN" altLang="en-US" sz="1200" dirty="0" smtClean="0"/>
              <a:t> 　　三、简化申请材料</a:t>
            </a:r>
          </a:p>
          <a:p>
            <a:pPr>
              <a:lnSpc>
                <a:spcPts val="1600"/>
              </a:lnSpc>
            </a:pPr>
            <a:r>
              <a:rPr lang="zh-CN" altLang="en-US" sz="1200" dirty="0" smtClean="0"/>
              <a:t> 　　税务行政许可申请材料为税务行政许可实施机关发放的证照或批准文书，或者相关证照、批准文书信息能够通过政府信息共享获取的，申请人只需提供上述材料的名称、文号、编码等信息供查询验证，不再提交材料原件或复印件。取消经办人、代理人身份证件复印件报送要求，改为当场查验证件原件。网上申请的，提供经办人、代理人身份证件原件电子照片或扫描件。各省税务局可以结合推行实名办税情况，进一步简化办税人员身份证件查验程序。</a:t>
            </a:r>
          </a:p>
          <a:p>
            <a:pPr>
              <a:lnSpc>
                <a:spcPts val="1600"/>
              </a:lnSpc>
            </a:pPr>
            <a:r>
              <a:rPr lang="zh-CN" altLang="en-US" sz="1200" dirty="0" smtClean="0"/>
              <a:t> 　　四、实现咨询服务可预约</a:t>
            </a:r>
          </a:p>
          <a:p>
            <a:pPr>
              <a:lnSpc>
                <a:spcPts val="1600"/>
              </a:lnSpc>
            </a:pPr>
            <a:r>
              <a:rPr lang="zh-CN" altLang="en-US" sz="1200" dirty="0" smtClean="0"/>
              <a:t> 　　税务行政许可实施机关通过官方网站、电子邮箱或移动办税平台等咨询服务预约渠道，对税务行政许可事项相关问题的咨询实现</a:t>
            </a:r>
            <a:r>
              <a:rPr lang="en-US" altLang="zh-CN" sz="1200" dirty="0" smtClean="0"/>
              <a:t>24</a:t>
            </a:r>
            <a:r>
              <a:rPr lang="zh-CN" altLang="en-US" sz="1200" dirty="0" smtClean="0"/>
              <a:t>小时可预约。税务机关受理预约事项后，与纳税人协商约定在适当的工作时间提供咨询服务。</a:t>
            </a:r>
          </a:p>
          <a:p>
            <a:pPr>
              <a:lnSpc>
                <a:spcPts val="1600"/>
              </a:lnSpc>
            </a:pPr>
            <a:r>
              <a:rPr lang="zh-CN" altLang="en-US" sz="1200" dirty="0" smtClean="0"/>
              <a:t> 　　五、完善文书送达方式</a:t>
            </a:r>
          </a:p>
          <a:p>
            <a:pPr>
              <a:lnSpc>
                <a:spcPts val="1600"/>
              </a:lnSpc>
            </a:pPr>
            <a:r>
              <a:rPr lang="zh-CN" altLang="en-US" sz="1200" dirty="0" smtClean="0"/>
              <a:t> 　　税务行政许可实施机关与申请人不在同一县（市、区、旗），或者直接送达税务行政许可文书存在其他困难情形的，税务行政许可实施机关可以委托申请人主管税务机关代为送达，也可以根据申请人书面要求，按照申请人在</a:t>
            </a:r>
            <a:r>
              <a:rPr lang="en-US" altLang="zh-CN" sz="1200" dirty="0" smtClean="0"/>
              <a:t>《</a:t>
            </a:r>
            <a:r>
              <a:rPr lang="zh-CN" altLang="en-US" sz="1200" dirty="0" smtClean="0"/>
              <a:t>税务行政许可申请表</a:t>
            </a:r>
            <a:r>
              <a:rPr lang="en-US" altLang="zh-CN" sz="1200" dirty="0" smtClean="0"/>
              <a:t>》</a:t>
            </a:r>
            <a:r>
              <a:rPr lang="zh-CN" altLang="en-US" sz="1200" dirty="0" smtClean="0"/>
              <a:t>上填写的地址，在文书出具之日起</a:t>
            </a:r>
            <a:r>
              <a:rPr lang="en-US" altLang="zh-CN" sz="1200" dirty="0" smtClean="0"/>
              <a:t>2</a:t>
            </a:r>
            <a:r>
              <a:rPr lang="zh-CN" altLang="en-US" sz="1200" dirty="0" smtClean="0"/>
              <a:t>个工作日内向申请人邮寄送达。邮寄送达的，以挂号函件回执上注明的收件日期为送达日期，并视为已送达。税务机关应当保留邮寄单据并做好台账登记。邮寄送达不得收取任何费用。鼓励有条件的税务机关提供网上出具税务行政许可电子文书服务，方便申请人自行下载打印。</a:t>
            </a:r>
          </a:p>
          <a:p>
            <a:pPr>
              <a:lnSpc>
                <a:spcPts val="1600"/>
              </a:lnSpc>
            </a:pPr>
            <a:r>
              <a:rPr lang="zh-CN" altLang="en-US" sz="1200" dirty="0" smtClean="0"/>
              <a:t> 　　本公告自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日起施行。</a:t>
            </a:r>
          </a:p>
          <a:p>
            <a:pPr>
              <a:lnSpc>
                <a:spcPts val="1600"/>
              </a:lnSpc>
            </a:pPr>
            <a:r>
              <a:rPr lang="zh-CN" altLang="en-US" sz="1200" dirty="0" smtClean="0"/>
              <a:t> 　　特此公告。</a:t>
            </a:r>
          </a:p>
          <a:p>
            <a:pPr>
              <a:lnSpc>
                <a:spcPts val="1600"/>
              </a:lnSpc>
            </a:pPr>
            <a:r>
              <a:rPr lang="zh-CN" altLang="en-US" sz="1200" dirty="0" smtClean="0"/>
              <a:t> 　　</a:t>
            </a:r>
          </a:p>
          <a:p>
            <a:pPr>
              <a:lnSpc>
                <a:spcPts val="1600"/>
              </a:lnSpc>
            </a:pPr>
            <a:r>
              <a:rPr lang="zh-CN" altLang="en-US" sz="1200" dirty="0" smtClean="0"/>
              <a:t> 　　附件：</a:t>
            </a:r>
            <a:r>
              <a:rPr lang="en-US" altLang="zh-CN" sz="1200" dirty="0" smtClean="0">
                <a:hlinkClick r:id="rId5" action="ppaction://hlinkfile"/>
              </a:rPr>
              <a:t>1.</a:t>
            </a:r>
            <a:r>
              <a:rPr lang="zh-CN" altLang="en-US" sz="1200" dirty="0" smtClean="0">
                <a:hlinkClick r:id="rId5" action="ppaction://hlinkfile"/>
              </a:rPr>
              <a:t>税务行政许可文书样式</a:t>
            </a:r>
            <a:endParaRPr lang="zh-CN" altLang="en-US" sz="1200" dirty="0" smtClean="0"/>
          </a:p>
          <a:p>
            <a:pPr>
              <a:lnSpc>
                <a:spcPts val="1600"/>
              </a:lnSpc>
            </a:pPr>
            <a:r>
              <a:rPr lang="zh-CN" altLang="en-US" sz="1200" dirty="0" smtClean="0"/>
              <a:t> 　　　　　</a:t>
            </a:r>
            <a:r>
              <a:rPr lang="en-US" altLang="zh-CN" sz="1200" dirty="0" smtClean="0">
                <a:hlinkClick r:id="rId6" action="ppaction://hlinkfile"/>
              </a:rPr>
              <a:t>2.</a:t>
            </a:r>
            <a:r>
              <a:rPr lang="zh-CN" altLang="en-US" sz="1200" dirty="0" smtClean="0">
                <a:hlinkClick r:id="rId6" action="ppaction://hlinkfile"/>
              </a:rPr>
              <a:t>税务行政许可项目分项表</a:t>
            </a:r>
            <a:endParaRPr lang="zh-CN" altLang="en-US" sz="1200" dirty="0" smtClean="0"/>
          </a:p>
          <a:p>
            <a:pPr algn="r">
              <a:lnSpc>
                <a:spcPts val="1600"/>
              </a:lnSpc>
            </a:pPr>
            <a:endParaRPr lang="zh-CN" altLang="en-US" sz="1200" dirty="0" smtClean="0"/>
          </a:p>
          <a:p>
            <a:pPr algn="r">
              <a:lnSpc>
                <a:spcPts val="1600"/>
              </a:lnSpc>
            </a:pPr>
            <a:r>
              <a:rPr lang="zh-CN" altLang="en-US" sz="1200" dirty="0" smtClean="0"/>
              <a:t>国家税务总局</a:t>
            </a:r>
          </a:p>
          <a:p>
            <a:pPr algn="r">
              <a:lnSpc>
                <a:spcPts val="1600"/>
              </a:lnSpc>
            </a:pP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23</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841599"/>
            <a:ext cx="8280000" cy="4226798"/>
          </a:xfrm>
          <a:prstGeom prst="rect">
            <a:avLst/>
          </a:prstGeom>
        </p:spPr>
        <p:txBody>
          <a:bodyPr wrap="square">
            <a:spAutoFit/>
          </a:bodyPr>
          <a:lstStyle/>
          <a:p>
            <a:pPr algn="ctr"/>
            <a:r>
              <a:rPr lang="zh-CN" altLang="en-US" sz="1400" b="1" dirty="0" smtClean="0">
                <a:solidFill>
                  <a:schemeClr val="accent1"/>
                </a:solidFill>
              </a:rPr>
              <a:t>关于</a:t>
            </a:r>
            <a:r>
              <a:rPr lang="en-US" altLang="zh-CN" sz="1400" b="1" dirty="0" smtClean="0">
                <a:solidFill>
                  <a:schemeClr val="accent1"/>
                </a:solidFill>
              </a:rPr>
              <a:t>《</a:t>
            </a:r>
            <a:r>
              <a:rPr lang="zh-CN" altLang="en-US" sz="1400" b="1" dirty="0" smtClean="0">
                <a:solidFill>
                  <a:schemeClr val="accent1"/>
                </a:solidFill>
              </a:rPr>
              <a:t>国家税务总局关于简化税务行政许可事项办理程序的公告</a:t>
            </a:r>
            <a:r>
              <a:rPr lang="en-US" altLang="zh-CN" sz="1400" b="1" dirty="0" smtClean="0">
                <a:solidFill>
                  <a:schemeClr val="accent1"/>
                </a:solidFill>
              </a:rPr>
              <a:t>》</a:t>
            </a:r>
            <a:r>
              <a:rPr lang="zh-CN" altLang="en-US" sz="1400" b="1" dirty="0" smtClean="0">
                <a:solidFill>
                  <a:schemeClr val="accent1"/>
                </a:solidFill>
              </a:rPr>
              <a:t>的解读</a:t>
            </a:r>
          </a:p>
          <a:p>
            <a:pPr algn="ctr"/>
            <a:r>
              <a:rPr lang="zh-CN" altLang="en-US" sz="1400" b="1" dirty="0" smtClean="0">
                <a:solidFill>
                  <a:schemeClr val="accent1"/>
                </a:solidFill>
              </a:rPr>
              <a:t>发布日期：</a:t>
            </a:r>
            <a:r>
              <a:rPr lang="en-US" altLang="zh-CN" sz="1400" b="1" dirty="0" smtClean="0">
                <a:solidFill>
                  <a:schemeClr val="accent1"/>
                </a:solidFill>
              </a:rPr>
              <a:t>2017</a:t>
            </a:r>
            <a:r>
              <a:rPr lang="zh-CN" altLang="en-US" sz="1400" b="1" dirty="0" smtClean="0">
                <a:solidFill>
                  <a:schemeClr val="accent1"/>
                </a:solidFill>
              </a:rPr>
              <a:t>年</a:t>
            </a:r>
            <a:r>
              <a:rPr lang="en-US" altLang="zh-CN" sz="1400" b="1" dirty="0" smtClean="0">
                <a:solidFill>
                  <a:schemeClr val="accent1"/>
                </a:solidFill>
              </a:rPr>
              <a:t>06</a:t>
            </a:r>
            <a:r>
              <a:rPr lang="zh-CN" altLang="en-US" sz="1400" b="1" dirty="0" smtClean="0">
                <a:solidFill>
                  <a:schemeClr val="accent1"/>
                </a:solidFill>
              </a:rPr>
              <a:t>月</a:t>
            </a:r>
            <a:r>
              <a:rPr lang="en-US" altLang="zh-CN" sz="1400" b="1" dirty="0" smtClean="0">
                <a:solidFill>
                  <a:schemeClr val="accent1"/>
                </a:solidFill>
              </a:rPr>
              <a:t>14</a:t>
            </a:r>
            <a:r>
              <a:rPr lang="zh-CN" altLang="en-US" sz="1400" b="1" dirty="0" smtClean="0">
                <a:solidFill>
                  <a:schemeClr val="accent1"/>
                </a:solidFill>
              </a:rPr>
              <a:t>日　　　　 来源：国家税务总局办公厅 </a:t>
            </a:r>
          </a:p>
          <a:p>
            <a:endParaRPr lang="zh-CN" altLang="en-US" sz="1200" dirty="0" smtClean="0"/>
          </a:p>
          <a:p>
            <a:endParaRPr lang="zh-CN" altLang="en-US" sz="1200" dirty="0" smtClean="0"/>
          </a:p>
          <a:p>
            <a:pPr>
              <a:lnSpc>
                <a:spcPts val="2000"/>
              </a:lnSpc>
            </a:pPr>
            <a:r>
              <a:rPr lang="zh-CN" altLang="en-US" sz="1200" dirty="0" smtClean="0"/>
              <a:t>　　为推进税务行政许可标准化建设，提高办税便利化程度，根据</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中华人民共和国税收征收管理法</a:t>
            </a:r>
            <a:r>
              <a:rPr lang="en-US" altLang="zh-CN" sz="1200" dirty="0" smtClean="0"/>
              <a:t>》</a:t>
            </a:r>
            <a:r>
              <a:rPr lang="zh-CN" altLang="en-US" sz="1200" dirty="0" smtClean="0"/>
              <a:t>及其实施细则等法律法规规定，以及国务院深化行政审批制度改革要求，参照</a:t>
            </a:r>
            <a:r>
              <a:rPr lang="en-US" altLang="zh-CN" sz="1200" dirty="0" smtClean="0"/>
              <a:t>《</a:t>
            </a:r>
            <a:r>
              <a:rPr lang="zh-CN" altLang="en-US" sz="1200" dirty="0" smtClean="0"/>
              <a:t>行政许可标准化指引（</a:t>
            </a:r>
            <a:r>
              <a:rPr lang="en-US" altLang="zh-CN" sz="1200" dirty="0" smtClean="0"/>
              <a:t>2016</a:t>
            </a:r>
            <a:r>
              <a:rPr lang="zh-CN" altLang="en-US" sz="1200" dirty="0" smtClean="0"/>
              <a:t>版）</a:t>
            </a:r>
            <a:r>
              <a:rPr lang="en-US" altLang="zh-CN" sz="1200" dirty="0" smtClean="0"/>
              <a:t>》</a:t>
            </a:r>
            <a:r>
              <a:rPr lang="zh-CN" altLang="en-US" sz="1200" dirty="0" smtClean="0"/>
              <a:t>，国家税务总局制定了</a:t>
            </a:r>
            <a:r>
              <a:rPr lang="en-US" altLang="zh-CN" sz="1200" dirty="0" smtClean="0"/>
              <a:t>《</a:t>
            </a:r>
            <a:r>
              <a:rPr lang="zh-CN" altLang="en-US" sz="1200" dirty="0" smtClean="0"/>
              <a:t>国家税务总局关于简化税务行政许可事项办理程序的公告</a:t>
            </a:r>
            <a:r>
              <a:rPr lang="en-US" altLang="zh-CN" sz="1200" dirty="0" smtClean="0"/>
              <a:t>》</a:t>
            </a:r>
            <a:r>
              <a:rPr lang="zh-CN" altLang="en-US" sz="1200" dirty="0" smtClean="0"/>
              <a:t>（以下简称</a:t>
            </a:r>
            <a:r>
              <a:rPr lang="en-US" altLang="zh-CN" sz="1200" dirty="0" smtClean="0"/>
              <a:t>《</a:t>
            </a:r>
            <a:r>
              <a:rPr lang="zh-CN" altLang="en-US" sz="1200" dirty="0" smtClean="0"/>
              <a:t>公告</a:t>
            </a:r>
            <a:r>
              <a:rPr lang="en-US" altLang="zh-CN" sz="1200" dirty="0" smtClean="0"/>
              <a:t>》</a:t>
            </a:r>
            <a:r>
              <a:rPr lang="zh-CN" altLang="en-US" sz="1200" dirty="0" smtClean="0"/>
              <a:t>）。</a:t>
            </a:r>
          </a:p>
          <a:p>
            <a:pPr>
              <a:lnSpc>
                <a:spcPts val="2000"/>
              </a:lnSpc>
            </a:pPr>
            <a:r>
              <a:rPr lang="zh-CN" altLang="en-US" sz="1200" dirty="0" smtClean="0"/>
              <a:t>　　</a:t>
            </a:r>
            <a:r>
              <a:rPr lang="zh-CN" altLang="en-US" sz="1200" b="1" dirty="0" smtClean="0"/>
              <a:t>一、</a:t>
            </a:r>
            <a:r>
              <a:rPr lang="en-US" altLang="zh-CN" sz="1200" b="1" dirty="0" smtClean="0"/>
              <a:t>《</a:t>
            </a:r>
            <a:r>
              <a:rPr lang="zh-CN" altLang="en-US" sz="1200" b="1" dirty="0" smtClean="0"/>
              <a:t>公告</a:t>
            </a:r>
            <a:r>
              <a:rPr lang="en-US" altLang="zh-CN" sz="1200" b="1" dirty="0" smtClean="0"/>
              <a:t>》</a:t>
            </a:r>
            <a:r>
              <a:rPr lang="zh-CN" altLang="en-US" sz="1200" b="1" dirty="0" smtClean="0"/>
              <a:t>出台的主要背景是什么？</a:t>
            </a:r>
          </a:p>
          <a:p>
            <a:pPr>
              <a:lnSpc>
                <a:spcPts val="2000"/>
              </a:lnSpc>
            </a:pPr>
            <a:r>
              <a:rPr lang="zh-CN" altLang="en-US" sz="1200" dirty="0" smtClean="0"/>
              <a:t>　　为把规范行政审批行为工作引向深入，国务院在</a:t>
            </a:r>
            <a:r>
              <a:rPr lang="en-US" altLang="zh-CN" sz="1200" dirty="0" smtClean="0"/>
              <a:t>《2015</a:t>
            </a:r>
            <a:r>
              <a:rPr lang="zh-CN" altLang="en-US" sz="1200" dirty="0" smtClean="0"/>
              <a:t>年推进简政放权放管结合转变政府职能工作方案</a:t>
            </a:r>
            <a:r>
              <a:rPr lang="en-US" altLang="zh-CN" sz="1200" dirty="0" smtClean="0"/>
              <a:t>》</a:t>
            </a:r>
            <a:r>
              <a:rPr lang="zh-CN" altLang="en-US" sz="1200" dirty="0" smtClean="0"/>
              <a:t>（国发</a:t>
            </a:r>
            <a:r>
              <a:rPr lang="en-US" altLang="zh-CN" sz="1200" dirty="0" smtClean="0"/>
              <a:t>〔2015〕29</a:t>
            </a:r>
            <a:r>
              <a:rPr lang="zh-CN" altLang="en-US" sz="1200" dirty="0" smtClean="0"/>
              <a:t>号文件印发）中明确要求“以标准化促进规范化”，并在</a:t>
            </a:r>
            <a:r>
              <a:rPr lang="en-US" altLang="zh-CN" sz="1200" dirty="0" smtClean="0"/>
              <a:t>《</a:t>
            </a:r>
            <a:r>
              <a:rPr lang="zh-CN" altLang="en-US" sz="1200" dirty="0" smtClean="0"/>
              <a:t>国民经济和社会发展第十三个五年规划纲要</a:t>
            </a:r>
            <a:r>
              <a:rPr lang="en-US" altLang="zh-CN" sz="1200" dirty="0" smtClean="0"/>
              <a:t>》</a:t>
            </a:r>
            <a:r>
              <a:rPr lang="zh-CN" altLang="en-US" sz="1200" dirty="0" smtClean="0"/>
              <a:t>中提出“加快推进行政审批标准化建设，优化直接面向企业和群众服务项目的办事流程和服务标准。”为此，国务院审改办牵头组建了全国行政审批标准化工作组，制定了</a:t>
            </a:r>
            <a:r>
              <a:rPr lang="en-US" altLang="zh-CN" sz="1200" dirty="0" smtClean="0"/>
              <a:t>《</a:t>
            </a:r>
            <a:r>
              <a:rPr lang="zh-CN" altLang="en-US" sz="1200" dirty="0" smtClean="0"/>
              <a:t>行政许可标准化指引（</a:t>
            </a:r>
            <a:r>
              <a:rPr lang="en-US" altLang="zh-CN" sz="1200" dirty="0" smtClean="0"/>
              <a:t>2016</a:t>
            </a:r>
            <a:r>
              <a:rPr lang="zh-CN" altLang="en-US" sz="1200" dirty="0" smtClean="0"/>
              <a:t>版）</a:t>
            </a:r>
            <a:r>
              <a:rPr lang="en-US" altLang="zh-CN" sz="1200" dirty="0" smtClean="0"/>
              <a:t>》</a:t>
            </a:r>
            <a:r>
              <a:rPr lang="zh-CN" altLang="en-US" sz="1200" dirty="0" smtClean="0"/>
              <a:t>（以下简称</a:t>
            </a:r>
            <a:r>
              <a:rPr lang="en-US" altLang="zh-CN" sz="1200" dirty="0" smtClean="0"/>
              <a:t>《</a:t>
            </a:r>
            <a:r>
              <a:rPr lang="zh-CN" altLang="en-US" sz="1200" dirty="0" smtClean="0"/>
              <a:t>指引</a:t>
            </a:r>
            <a:r>
              <a:rPr lang="en-US" altLang="zh-CN" sz="1200" dirty="0" smtClean="0"/>
              <a:t>》</a:t>
            </a:r>
            <a:r>
              <a:rPr lang="zh-CN" altLang="en-US" sz="1200" dirty="0" smtClean="0"/>
              <a:t>），为行政许可的标准化建设提供了明确的工作指引。为进一步深化税务行政审批制度改革，推进税务行政许可标准化、规范化，为纳税人提供更加优质便捷的服务，有必要对税务总局保留的</a:t>
            </a:r>
            <a:r>
              <a:rPr lang="en-US" altLang="zh-CN" sz="1200" dirty="0" smtClean="0"/>
              <a:t>7</a:t>
            </a:r>
            <a:r>
              <a:rPr lang="zh-CN" altLang="en-US" sz="1200" dirty="0" smtClean="0"/>
              <a:t>项税务行政许可事项办理程序进一步简并和优化。</a:t>
            </a:r>
            <a:endParaRPr lang="en-US" altLang="zh-CN" sz="1200" dirty="0" smtClean="0"/>
          </a:p>
          <a:p>
            <a:pPr>
              <a:lnSpc>
                <a:spcPts val="2000"/>
              </a:lnSpc>
            </a:pPr>
            <a:r>
              <a:rPr lang="zh-CN" altLang="en-US" sz="1200" b="1" dirty="0" smtClean="0"/>
              <a:t>         二、</a:t>
            </a:r>
            <a:r>
              <a:rPr lang="en-US" altLang="zh-CN" sz="1200" b="1" dirty="0" smtClean="0"/>
              <a:t>《</a:t>
            </a:r>
            <a:r>
              <a:rPr lang="zh-CN" altLang="en-US" sz="1200" b="1" dirty="0" smtClean="0"/>
              <a:t>公告</a:t>
            </a:r>
            <a:r>
              <a:rPr lang="en-US" altLang="zh-CN" sz="1200" b="1" dirty="0" smtClean="0"/>
              <a:t>》</a:t>
            </a:r>
            <a:r>
              <a:rPr lang="zh-CN" altLang="en-US" sz="1200" b="1" dirty="0" smtClean="0"/>
              <a:t>的主要内容是什么？</a:t>
            </a:r>
          </a:p>
          <a:p>
            <a:pPr>
              <a:lnSpc>
                <a:spcPts val="2000"/>
              </a:lnSpc>
            </a:pPr>
            <a:r>
              <a:rPr lang="zh-CN" altLang="en-US" sz="1200" dirty="0" smtClean="0"/>
              <a:t>　  </a:t>
            </a:r>
            <a:r>
              <a:rPr lang="en-US" altLang="zh-CN" sz="1200" dirty="0" smtClean="0"/>
              <a:t>《</a:t>
            </a:r>
            <a:r>
              <a:rPr lang="zh-CN" altLang="en-US" sz="1200" dirty="0" smtClean="0"/>
              <a:t>公告</a:t>
            </a:r>
            <a:r>
              <a:rPr lang="en-US" altLang="zh-CN" sz="1200" dirty="0" smtClean="0"/>
              <a:t>》</a:t>
            </a:r>
            <a:r>
              <a:rPr lang="zh-CN" altLang="en-US" sz="1200" dirty="0" smtClean="0"/>
              <a:t>明确了</a:t>
            </a:r>
            <a:r>
              <a:rPr lang="en-US" altLang="zh-CN" sz="1200" dirty="0" smtClean="0"/>
              <a:t>5</a:t>
            </a:r>
            <a:r>
              <a:rPr lang="zh-CN" altLang="en-US" sz="1200" dirty="0" smtClean="0"/>
              <a:t>条简并和优化税务行政许可事项办理程序的措施：</a:t>
            </a:r>
          </a:p>
          <a:p>
            <a:pPr>
              <a:lnSpc>
                <a:spcPts val="2000"/>
              </a:lnSpc>
            </a:pPr>
            <a:endParaRPr lang="zh-CN" altLang="en-US" sz="1200" dirty="0"/>
          </a:p>
        </p:txBody>
      </p:sp>
      <p:pic>
        <p:nvPicPr>
          <p:cNvPr id="10" name="Picture 2"/>
          <p:cNvPicPr>
            <a:picLocks noChangeAspect="1" noChangeArrowheads="1"/>
          </p:cNvPicPr>
          <p:nvPr/>
        </p:nvPicPr>
        <p:blipFill>
          <a:blip r:embed="rId5" cstate="print"/>
          <a:srcRect/>
          <a:stretch>
            <a:fillRect/>
          </a:stretch>
        </p:blipFill>
        <p:spPr bwMode="auto">
          <a:xfrm>
            <a:off x="7596000" y="554956"/>
            <a:ext cx="1351642" cy="1180307"/>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822936"/>
            <a:ext cx="8352000" cy="4196020"/>
          </a:xfrm>
          <a:prstGeom prst="rect">
            <a:avLst/>
          </a:prstGeom>
        </p:spPr>
        <p:txBody>
          <a:bodyPr wrap="square">
            <a:spAutoFit/>
          </a:bodyPr>
          <a:lstStyle/>
          <a:p>
            <a:pPr>
              <a:lnSpc>
                <a:spcPts val="2000"/>
              </a:lnSpc>
            </a:pPr>
            <a:r>
              <a:rPr lang="zh-CN" altLang="en-US" sz="1200" dirty="0" smtClean="0"/>
              <a:t>　　 一是简化受理文书。为进一步简化税务行政许可文书，提高税务行政许可事项办理效率，</a:t>
            </a:r>
            <a:r>
              <a:rPr lang="en-US" altLang="zh-CN" sz="1200" dirty="0" smtClean="0"/>
              <a:t>《</a:t>
            </a:r>
            <a:r>
              <a:rPr lang="zh-CN" altLang="en-US" sz="1200" dirty="0" smtClean="0"/>
              <a:t>公告</a:t>
            </a:r>
            <a:r>
              <a:rPr lang="en-US" altLang="zh-CN" sz="1200" dirty="0" smtClean="0"/>
              <a:t>》</a:t>
            </a:r>
            <a:r>
              <a:rPr lang="zh-CN" altLang="en-US" sz="1200" dirty="0" smtClean="0"/>
              <a:t>对能够当即办理的税务行政许可事项的受理文书进行了简化，并授权省税务局确定即办事项范围。此外，</a:t>
            </a:r>
            <a:r>
              <a:rPr lang="en-US" altLang="zh-CN" sz="1200" dirty="0" smtClean="0"/>
              <a:t>《</a:t>
            </a:r>
            <a:r>
              <a:rPr lang="zh-CN" altLang="en-US" sz="1200" dirty="0" smtClean="0"/>
              <a:t>公告</a:t>
            </a:r>
            <a:r>
              <a:rPr lang="en-US" altLang="zh-CN" sz="1200" dirty="0" smtClean="0"/>
              <a:t>》</a:t>
            </a:r>
            <a:r>
              <a:rPr lang="zh-CN" altLang="en-US" sz="1200" dirty="0" smtClean="0"/>
              <a:t>还规定了网上受理申请的确认方式。</a:t>
            </a:r>
          </a:p>
          <a:p>
            <a:pPr>
              <a:lnSpc>
                <a:spcPts val="2000"/>
              </a:lnSpc>
            </a:pPr>
            <a:r>
              <a:rPr lang="zh-CN" altLang="en-US" sz="1200" dirty="0" smtClean="0"/>
              <a:t>　　二是提供代办转报服务。部分税务行政许可事项由纳税人主管税务机关的上级税务机关实施，纳税人按规定向行政许可实施机关直接提交申请材料，往往存在交通不便等情况。为进一步方便纳税人，</a:t>
            </a:r>
            <a:r>
              <a:rPr lang="en-US" altLang="zh-CN" sz="1200" dirty="0" smtClean="0"/>
              <a:t>《</a:t>
            </a:r>
            <a:r>
              <a:rPr lang="zh-CN" altLang="en-US" sz="1200" dirty="0" smtClean="0"/>
              <a:t>公告</a:t>
            </a:r>
            <a:r>
              <a:rPr lang="en-US" altLang="zh-CN" sz="1200" dirty="0" smtClean="0"/>
              <a:t>》</a:t>
            </a:r>
            <a:r>
              <a:rPr lang="zh-CN" altLang="en-US" sz="1200" dirty="0" smtClean="0"/>
              <a:t>参照</a:t>
            </a:r>
            <a:r>
              <a:rPr lang="en-US" altLang="zh-CN" sz="1200" dirty="0" smtClean="0"/>
              <a:t>《</a:t>
            </a:r>
            <a:r>
              <a:rPr lang="zh-CN" altLang="en-US" sz="1200" dirty="0" smtClean="0"/>
              <a:t>指引</a:t>
            </a:r>
            <a:r>
              <a:rPr lang="en-US" altLang="zh-CN" sz="1200" dirty="0" smtClean="0"/>
              <a:t>》</a:t>
            </a:r>
            <a:r>
              <a:rPr lang="zh-CN" altLang="en-US" sz="1200" dirty="0" smtClean="0"/>
              <a:t>有关“代办转报”的规定，增加了由主管税务机关代为转报申请材料的途径，并对代办转报的适用情形、时限、方式等进行了规定。</a:t>
            </a:r>
          </a:p>
          <a:p>
            <a:pPr>
              <a:lnSpc>
                <a:spcPts val="2000"/>
              </a:lnSpc>
            </a:pPr>
            <a:r>
              <a:rPr lang="zh-CN" altLang="en-US" sz="1200" dirty="0" smtClean="0"/>
              <a:t>　　三是简化申请材料。随着“多证合一”改革的推进，对于税务机关已掌握或者可以通过政府信息共享获取的相关证照、批准文书等信息，不需要纳税人重复提供。因此，</a:t>
            </a:r>
            <a:r>
              <a:rPr lang="en-US" altLang="zh-CN" sz="1200" dirty="0" smtClean="0"/>
              <a:t>《</a:t>
            </a:r>
            <a:r>
              <a:rPr lang="zh-CN" altLang="en-US" sz="1200" dirty="0" smtClean="0"/>
              <a:t>公告</a:t>
            </a:r>
            <a:r>
              <a:rPr lang="en-US" altLang="zh-CN" sz="1200" dirty="0" smtClean="0"/>
              <a:t>》</a:t>
            </a:r>
            <a:r>
              <a:rPr lang="zh-CN" altLang="en-US" sz="1200" dirty="0" smtClean="0"/>
              <a:t>对上述证照、批准文书进行了简化。此外，</a:t>
            </a:r>
            <a:r>
              <a:rPr lang="en-US" altLang="zh-CN" sz="1200" dirty="0" smtClean="0"/>
              <a:t>《</a:t>
            </a:r>
            <a:r>
              <a:rPr lang="zh-CN" altLang="en-US" sz="1200" dirty="0" smtClean="0"/>
              <a:t>公告</a:t>
            </a:r>
            <a:r>
              <a:rPr lang="en-US" altLang="zh-CN" sz="1200" dirty="0" smtClean="0"/>
              <a:t>》</a:t>
            </a:r>
            <a:r>
              <a:rPr lang="zh-CN" altLang="en-US" sz="1200" dirty="0" smtClean="0"/>
              <a:t>明确对</a:t>
            </a:r>
            <a:r>
              <a:rPr lang="en-US" altLang="zh-CN" sz="1200" dirty="0" smtClean="0"/>
              <a:t>7</a:t>
            </a:r>
            <a:r>
              <a:rPr lang="zh-CN" altLang="en-US" sz="1200" dirty="0" smtClean="0"/>
              <a:t>项税务行政许可事项申请时需要提交的“经办人身份证件”“代理人身份证件”</a:t>
            </a:r>
            <a:r>
              <a:rPr lang="en-US" altLang="zh-CN" sz="1200" dirty="0" smtClean="0"/>
              <a:t>2</a:t>
            </a:r>
            <a:r>
              <a:rPr lang="zh-CN" altLang="en-US" sz="1200" dirty="0" smtClean="0"/>
              <a:t>项材料，由提交纸质材料调整为查验材料，不再要求申请人提交纸质复印件。</a:t>
            </a:r>
          </a:p>
          <a:p>
            <a:pPr>
              <a:lnSpc>
                <a:spcPts val="2000"/>
              </a:lnSpc>
            </a:pPr>
            <a:r>
              <a:rPr lang="zh-CN" altLang="en-US" sz="1200" dirty="0" smtClean="0"/>
              <a:t>　　四是实现咨询服务可预约。关于税务行政许可有关问题咨询，现有的现场咨询、电话咨询等方式不同程度受到时间地点的限制。因此，</a:t>
            </a:r>
            <a:r>
              <a:rPr lang="en-US" altLang="zh-CN" sz="1200" dirty="0" smtClean="0"/>
              <a:t>《</a:t>
            </a:r>
            <a:r>
              <a:rPr lang="zh-CN" altLang="en-US" sz="1200" dirty="0" smtClean="0"/>
              <a:t>公告</a:t>
            </a:r>
            <a:r>
              <a:rPr lang="en-US" altLang="zh-CN" sz="1200" dirty="0" smtClean="0"/>
              <a:t>》</a:t>
            </a:r>
            <a:r>
              <a:rPr lang="zh-CN" altLang="en-US" sz="1200" dirty="0" smtClean="0"/>
              <a:t>在现有咨询服务方式基础上增加了预约服务方式，并规定通过官方网站、电子邮箱或移动办税平台等预约服务渠道，实现税务行政许可事项相关问题咨询</a:t>
            </a:r>
            <a:r>
              <a:rPr lang="en-US" altLang="zh-CN" sz="1200" dirty="0" smtClean="0"/>
              <a:t>24</a:t>
            </a:r>
            <a:r>
              <a:rPr lang="zh-CN" altLang="en-US" sz="1200" dirty="0" smtClean="0"/>
              <a:t>小时可预约。</a:t>
            </a:r>
          </a:p>
          <a:p>
            <a:pPr>
              <a:lnSpc>
                <a:spcPts val="2000"/>
              </a:lnSpc>
            </a:pPr>
            <a:r>
              <a:rPr lang="zh-CN" altLang="en-US" sz="1200" dirty="0" smtClean="0"/>
              <a:t>　　五是完善文书送达方式。为方便路途较远、交通不便的纳税人，根据税收征管法及其实施细则有关文书送达的规定，参照</a:t>
            </a:r>
            <a:r>
              <a:rPr lang="en-US" altLang="zh-CN" sz="1200" dirty="0" smtClean="0"/>
              <a:t>《</a:t>
            </a:r>
            <a:r>
              <a:rPr lang="zh-CN" altLang="en-US" sz="1200" dirty="0" smtClean="0"/>
              <a:t>指引</a:t>
            </a:r>
            <a:r>
              <a:rPr lang="en-US" altLang="zh-CN" sz="1200" dirty="0" smtClean="0"/>
              <a:t>》</a:t>
            </a:r>
            <a:r>
              <a:rPr lang="zh-CN" altLang="en-US" sz="1200" dirty="0" smtClean="0"/>
              <a:t>中“决定可采取现场领取、邮寄等方式及时送达行政相对人”的规定，</a:t>
            </a:r>
            <a:r>
              <a:rPr lang="en-US" altLang="zh-CN" sz="1200" dirty="0" smtClean="0"/>
              <a:t>《</a:t>
            </a:r>
            <a:r>
              <a:rPr lang="zh-CN" altLang="en-US" sz="1200" dirty="0" smtClean="0"/>
              <a:t>公告</a:t>
            </a:r>
            <a:r>
              <a:rPr lang="en-US" altLang="zh-CN" sz="1200" dirty="0" smtClean="0"/>
              <a:t>》</a:t>
            </a:r>
            <a:r>
              <a:rPr lang="zh-CN" altLang="en-US" sz="1200" dirty="0" smtClean="0"/>
              <a:t>明确了委托送达、邮寄送达等送达方式，并对上述送达方式适用情形、送达时限等进行了规定。</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1026" name="Picture 2"/>
          <p:cNvPicPr>
            <a:picLocks noChangeAspect="1" noChangeArrowheads="1"/>
          </p:cNvPicPr>
          <p:nvPr/>
        </p:nvPicPr>
        <p:blipFill>
          <a:blip r:embed="rId5" cstate="print"/>
          <a:srcRect/>
          <a:stretch>
            <a:fillRect/>
          </a:stretch>
        </p:blipFill>
        <p:spPr bwMode="auto">
          <a:xfrm>
            <a:off x="1519238" y="765175"/>
            <a:ext cx="6105525" cy="3609975"/>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050" name="Picture 2"/>
          <p:cNvPicPr>
            <a:picLocks noChangeAspect="1" noChangeArrowheads="1"/>
          </p:cNvPicPr>
          <p:nvPr/>
        </p:nvPicPr>
        <p:blipFill>
          <a:blip r:embed="rId5" cstate="print"/>
          <a:srcRect/>
          <a:stretch>
            <a:fillRect/>
          </a:stretch>
        </p:blipFill>
        <p:spPr bwMode="auto">
          <a:xfrm>
            <a:off x="2203050" y="946697"/>
            <a:ext cx="4737900" cy="3928259"/>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3074" name="Picture 2"/>
          <p:cNvPicPr>
            <a:picLocks noChangeAspect="1" noChangeArrowheads="1"/>
          </p:cNvPicPr>
          <p:nvPr/>
        </p:nvPicPr>
        <p:blipFill>
          <a:blip r:embed="rId5" cstate="print"/>
          <a:srcRect/>
          <a:stretch>
            <a:fillRect/>
          </a:stretch>
        </p:blipFill>
        <p:spPr bwMode="auto">
          <a:xfrm>
            <a:off x="2123907" y="698956"/>
            <a:ext cx="4896187" cy="4194529"/>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4098" name="Picture 2"/>
          <p:cNvPicPr>
            <a:picLocks noChangeAspect="1" noChangeArrowheads="1"/>
          </p:cNvPicPr>
          <p:nvPr/>
        </p:nvPicPr>
        <p:blipFill>
          <a:blip r:embed="rId5" cstate="print"/>
          <a:srcRect/>
          <a:stretch>
            <a:fillRect/>
          </a:stretch>
        </p:blipFill>
        <p:spPr bwMode="auto">
          <a:xfrm>
            <a:off x="1864763" y="1146034"/>
            <a:ext cx="5414475" cy="3224922"/>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5122" name="Picture 2"/>
          <p:cNvPicPr>
            <a:picLocks noChangeAspect="1" noChangeArrowheads="1"/>
          </p:cNvPicPr>
          <p:nvPr/>
        </p:nvPicPr>
        <p:blipFill>
          <a:blip r:embed="rId5" cstate="print"/>
          <a:srcRect/>
          <a:stretch>
            <a:fillRect/>
          </a:stretch>
        </p:blipFill>
        <p:spPr bwMode="auto">
          <a:xfrm>
            <a:off x="1938300" y="940920"/>
            <a:ext cx="5267400" cy="3505668"/>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a:spLocks noChangeArrowheads="1"/>
          </p:cNvSpPr>
          <p:nvPr/>
        </p:nvSpPr>
        <p:spPr bwMode="auto">
          <a:xfrm>
            <a:off x="1260000" y="3722956"/>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schemeClr val="bg1"/>
                </a:solidFill>
                <a:latin typeface="微软雅黑" pitchFamily="34" charset="-122"/>
                <a:ea typeface="微软雅黑" pitchFamily="34" charset="-122"/>
                <a:cs typeface="Arial" pitchFamily="34" charset="0"/>
              </a:rPr>
              <a:t>关务</a:t>
            </a:r>
            <a:endParaRPr lang="zh-CN" altLang="en-US" sz="2000" dirty="0">
              <a:solidFill>
                <a:schemeClr val="bg1"/>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原创设计师QQ598969553             _6"/>
          <p:cNvGrpSpPr/>
          <p:nvPr/>
        </p:nvGrpSpPr>
        <p:grpSpPr>
          <a:xfrm>
            <a:off x="560902" y="3731419"/>
            <a:ext cx="396306" cy="319798"/>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1"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46706477"/>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6146" name="Picture 2"/>
          <p:cNvPicPr>
            <a:picLocks noChangeAspect="1" noChangeArrowheads="1"/>
          </p:cNvPicPr>
          <p:nvPr/>
        </p:nvPicPr>
        <p:blipFill>
          <a:blip r:embed="rId5" cstate="print"/>
          <a:srcRect/>
          <a:stretch>
            <a:fillRect/>
          </a:stretch>
        </p:blipFill>
        <p:spPr bwMode="auto">
          <a:xfrm>
            <a:off x="2086282" y="914956"/>
            <a:ext cx="4971436" cy="3973982"/>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7170" name="Picture 2"/>
          <p:cNvPicPr>
            <a:picLocks noChangeAspect="1" noChangeArrowheads="1"/>
          </p:cNvPicPr>
          <p:nvPr/>
        </p:nvPicPr>
        <p:blipFill>
          <a:blip r:embed="rId5" cstate="print"/>
          <a:srcRect/>
          <a:stretch>
            <a:fillRect/>
          </a:stretch>
        </p:blipFill>
        <p:spPr bwMode="auto">
          <a:xfrm>
            <a:off x="2236669" y="379595"/>
            <a:ext cx="4670662" cy="4567361"/>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194" name="Picture 2"/>
          <p:cNvPicPr>
            <a:picLocks noChangeAspect="1" noChangeArrowheads="1"/>
          </p:cNvPicPr>
          <p:nvPr/>
        </p:nvPicPr>
        <p:blipFill>
          <a:blip r:embed="rId5" cstate="print"/>
          <a:srcRect/>
          <a:stretch>
            <a:fillRect/>
          </a:stretch>
        </p:blipFill>
        <p:spPr bwMode="auto">
          <a:xfrm>
            <a:off x="2146502" y="1058956"/>
            <a:ext cx="4850996" cy="3457382"/>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9218" name="Picture 2"/>
          <p:cNvPicPr>
            <a:picLocks noChangeAspect="1" noChangeArrowheads="1"/>
          </p:cNvPicPr>
          <p:nvPr/>
        </p:nvPicPr>
        <p:blipFill>
          <a:blip r:embed="rId5" cstate="print"/>
          <a:srcRect/>
          <a:stretch>
            <a:fillRect/>
          </a:stretch>
        </p:blipFill>
        <p:spPr bwMode="auto">
          <a:xfrm>
            <a:off x="2304000" y="110167"/>
            <a:ext cx="4536000" cy="4914595"/>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4614" y="-1"/>
            <a:ext cx="9148614"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22956"/>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归类</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原创设计师QQ598969553             _6"/>
          <p:cNvGrpSpPr/>
          <p:nvPr/>
        </p:nvGrpSpPr>
        <p:grpSpPr>
          <a:xfrm>
            <a:off x="711200" y="3739460"/>
            <a:ext cx="252730" cy="309578"/>
            <a:chOff x="187325" y="2244725"/>
            <a:chExt cx="649288" cy="795338"/>
          </a:xfrm>
          <a:solidFill>
            <a:schemeClr val="bg1"/>
          </a:solidFill>
        </p:grpSpPr>
        <p:sp>
          <p:nvSpPr>
            <p:cNvPr id="18" name="Freeform 10"/>
            <p:cNvSpPr/>
            <p:nvPr/>
          </p:nvSpPr>
          <p:spPr bwMode="auto">
            <a:xfrm>
              <a:off x="187325" y="2244725"/>
              <a:ext cx="644525" cy="795338"/>
            </a:xfrm>
            <a:custGeom>
              <a:avLst/>
              <a:gdLst>
                <a:gd name="T0" fmla="*/ 172 w 172"/>
                <a:gd name="T1" fmla="*/ 17 h 212"/>
                <a:gd name="T2" fmla="*/ 155 w 172"/>
                <a:gd name="T3" fmla="*/ 0 h 212"/>
                <a:gd name="T4" fmla="*/ 17 w 172"/>
                <a:gd name="T5" fmla="*/ 0 h 212"/>
                <a:gd name="T6" fmla="*/ 0 w 172"/>
                <a:gd name="T7" fmla="*/ 17 h 212"/>
                <a:gd name="T8" fmla="*/ 0 w 172"/>
                <a:gd name="T9" fmla="*/ 195 h 212"/>
                <a:gd name="T10" fmla="*/ 17 w 172"/>
                <a:gd name="T11" fmla="*/ 212 h 212"/>
                <a:gd name="T12" fmla="*/ 39 w 172"/>
                <a:gd name="T13" fmla="*/ 212 h 212"/>
                <a:gd name="T14" fmla="*/ 63 w 172"/>
                <a:gd name="T15" fmla="*/ 212 h 212"/>
                <a:gd name="T16" fmla="*/ 69 w 172"/>
                <a:gd name="T17" fmla="*/ 205 h 212"/>
                <a:gd name="T18" fmla="*/ 63 w 172"/>
                <a:gd name="T19" fmla="*/ 199 h 212"/>
                <a:gd name="T20" fmla="*/ 39 w 172"/>
                <a:gd name="T21" fmla="*/ 199 h 212"/>
                <a:gd name="T22" fmla="*/ 17 w 172"/>
                <a:gd name="T23" fmla="*/ 199 h 212"/>
                <a:gd name="T24" fmla="*/ 13 w 172"/>
                <a:gd name="T25" fmla="*/ 195 h 212"/>
                <a:gd name="T26" fmla="*/ 13 w 172"/>
                <a:gd name="T27" fmla="*/ 17 h 212"/>
                <a:gd name="T28" fmla="*/ 17 w 172"/>
                <a:gd name="T29" fmla="*/ 13 h 212"/>
                <a:gd name="T30" fmla="*/ 115 w 172"/>
                <a:gd name="T31" fmla="*/ 13 h 212"/>
                <a:gd name="T32" fmla="*/ 115 w 172"/>
                <a:gd name="T33" fmla="*/ 13 h 212"/>
                <a:gd name="T34" fmla="*/ 128 w 172"/>
                <a:gd name="T35" fmla="*/ 13 h 212"/>
                <a:gd name="T36" fmla="*/ 128 w 172"/>
                <a:gd name="T37" fmla="*/ 13 h 212"/>
                <a:gd name="T38" fmla="*/ 155 w 172"/>
                <a:gd name="T39" fmla="*/ 13 h 212"/>
                <a:gd name="T40" fmla="*/ 159 w 172"/>
                <a:gd name="T41" fmla="*/ 17 h 212"/>
                <a:gd name="T42" fmla="*/ 159 w 172"/>
                <a:gd name="T43" fmla="*/ 151 h 212"/>
                <a:gd name="T44" fmla="*/ 166 w 172"/>
                <a:gd name="T45" fmla="*/ 152 h 212"/>
                <a:gd name="T46" fmla="*/ 172 w 172"/>
                <a:gd name="T47" fmla="*/ 156 h 212"/>
                <a:gd name="T48" fmla="*/ 172 w 172"/>
                <a:gd name="T49" fmla="*/ 158 h 212"/>
                <a:gd name="T50" fmla="*/ 172 w 172"/>
                <a:gd name="T51" fmla="*/ 158 h 212"/>
                <a:gd name="T52" fmla="*/ 172 w 172"/>
                <a:gd name="T53" fmla="*/ 1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212">
                  <a:moveTo>
                    <a:pt x="172" y="17"/>
                  </a:moveTo>
                  <a:cubicBezTo>
                    <a:pt x="172" y="8"/>
                    <a:pt x="165" y="0"/>
                    <a:pt x="155" y="0"/>
                  </a:cubicBezTo>
                  <a:cubicBezTo>
                    <a:pt x="17" y="0"/>
                    <a:pt x="17" y="0"/>
                    <a:pt x="17" y="0"/>
                  </a:cubicBezTo>
                  <a:cubicBezTo>
                    <a:pt x="8" y="0"/>
                    <a:pt x="0" y="8"/>
                    <a:pt x="0" y="17"/>
                  </a:cubicBezTo>
                  <a:cubicBezTo>
                    <a:pt x="0" y="195"/>
                    <a:pt x="0" y="195"/>
                    <a:pt x="0" y="195"/>
                  </a:cubicBezTo>
                  <a:cubicBezTo>
                    <a:pt x="0" y="205"/>
                    <a:pt x="8" y="212"/>
                    <a:pt x="17" y="212"/>
                  </a:cubicBezTo>
                  <a:cubicBezTo>
                    <a:pt x="39" y="212"/>
                    <a:pt x="39" y="212"/>
                    <a:pt x="39" y="212"/>
                  </a:cubicBezTo>
                  <a:cubicBezTo>
                    <a:pt x="63" y="212"/>
                    <a:pt x="63" y="212"/>
                    <a:pt x="63" y="212"/>
                  </a:cubicBezTo>
                  <a:cubicBezTo>
                    <a:pt x="66" y="212"/>
                    <a:pt x="69" y="209"/>
                    <a:pt x="69" y="205"/>
                  </a:cubicBezTo>
                  <a:cubicBezTo>
                    <a:pt x="69" y="202"/>
                    <a:pt x="66" y="199"/>
                    <a:pt x="63" y="199"/>
                  </a:cubicBezTo>
                  <a:cubicBezTo>
                    <a:pt x="39" y="199"/>
                    <a:pt x="39" y="199"/>
                    <a:pt x="39" y="199"/>
                  </a:cubicBezTo>
                  <a:cubicBezTo>
                    <a:pt x="17" y="199"/>
                    <a:pt x="17" y="199"/>
                    <a:pt x="17" y="199"/>
                  </a:cubicBezTo>
                  <a:cubicBezTo>
                    <a:pt x="15" y="199"/>
                    <a:pt x="13" y="197"/>
                    <a:pt x="13" y="195"/>
                  </a:cubicBezTo>
                  <a:cubicBezTo>
                    <a:pt x="13" y="17"/>
                    <a:pt x="13" y="17"/>
                    <a:pt x="13" y="17"/>
                  </a:cubicBezTo>
                  <a:cubicBezTo>
                    <a:pt x="13" y="15"/>
                    <a:pt x="15" y="13"/>
                    <a:pt x="17" y="13"/>
                  </a:cubicBezTo>
                  <a:cubicBezTo>
                    <a:pt x="115" y="13"/>
                    <a:pt x="115" y="13"/>
                    <a:pt x="115" y="13"/>
                  </a:cubicBezTo>
                  <a:cubicBezTo>
                    <a:pt x="115" y="13"/>
                    <a:pt x="115" y="13"/>
                    <a:pt x="115" y="13"/>
                  </a:cubicBezTo>
                  <a:cubicBezTo>
                    <a:pt x="128" y="13"/>
                    <a:pt x="128" y="13"/>
                    <a:pt x="128" y="13"/>
                  </a:cubicBezTo>
                  <a:cubicBezTo>
                    <a:pt x="128" y="13"/>
                    <a:pt x="128" y="13"/>
                    <a:pt x="128" y="13"/>
                  </a:cubicBezTo>
                  <a:cubicBezTo>
                    <a:pt x="155" y="13"/>
                    <a:pt x="155" y="13"/>
                    <a:pt x="155" y="13"/>
                  </a:cubicBezTo>
                  <a:cubicBezTo>
                    <a:pt x="157" y="13"/>
                    <a:pt x="159" y="15"/>
                    <a:pt x="159" y="17"/>
                  </a:cubicBezTo>
                  <a:cubicBezTo>
                    <a:pt x="159" y="151"/>
                    <a:pt x="159" y="151"/>
                    <a:pt x="159" y="151"/>
                  </a:cubicBezTo>
                  <a:cubicBezTo>
                    <a:pt x="166" y="152"/>
                    <a:pt x="166" y="152"/>
                    <a:pt x="166" y="152"/>
                  </a:cubicBezTo>
                  <a:cubicBezTo>
                    <a:pt x="169" y="152"/>
                    <a:pt x="171" y="154"/>
                    <a:pt x="172" y="156"/>
                  </a:cubicBezTo>
                  <a:cubicBezTo>
                    <a:pt x="172" y="157"/>
                    <a:pt x="172" y="157"/>
                    <a:pt x="172" y="158"/>
                  </a:cubicBezTo>
                  <a:cubicBezTo>
                    <a:pt x="172" y="158"/>
                    <a:pt x="172" y="158"/>
                    <a:pt x="172" y="158"/>
                  </a:cubicBezTo>
                  <a:lnTo>
                    <a:pt x="172" y="17"/>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1"/>
            <p:cNvSpPr>
              <a:spLocks noEditPoints="1"/>
            </p:cNvSpPr>
            <p:nvPr/>
          </p:nvSpPr>
          <p:spPr bwMode="auto">
            <a:xfrm>
              <a:off x="592138" y="2795588"/>
              <a:ext cx="190500" cy="244475"/>
            </a:xfrm>
            <a:custGeom>
              <a:avLst/>
              <a:gdLst>
                <a:gd name="T0" fmla="*/ 7 w 51"/>
                <a:gd name="T1" fmla="*/ 0 h 65"/>
                <a:gd name="T2" fmla="*/ 2 w 51"/>
                <a:gd name="T3" fmla="*/ 2 h 65"/>
                <a:gd name="T4" fmla="*/ 0 w 51"/>
                <a:gd name="T5" fmla="*/ 7 h 65"/>
                <a:gd name="T6" fmla="*/ 4 w 51"/>
                <a:gd name="T7" fmla="*/ 59 h 65"/>
                <a:gd name="T8" fmla="*/ 9 w 51"/>
                <a:gd name="T9" fmla="*/ 65 h 65"/>
                <a:gd name="T10" fmla="*/ 11 w 51"/>
                <a:gd name="T11" fmla="*/ 65 h 65"/>
                <a:gd name="T12" fmla="*/ 15 w 51"/>
                <a:gd name="T13" fmla="*/ 63 h 65"/>
                <a:gd name="T14" fmla="*/ 51 w 51"/>
                <a:gd name="T15" fmla="*/ 28 h 65"/>
                <a:gd name="T16" fmla="*/ 51 w 51"/>
                <a:gd name="T17" fmla="*/ 4 h 65"/>
                <a:gd name="T18" fmla="*/ 7 w 51"/>
                <a:gd name="T19" fmla="*/ 0 h 65"/>
                <a:gd name="T20" fmla="*/ 16 w 51"/>
                <a:gd name="T21" fmla="*/ 44 h 65"/>
                <a:gd name="T22" fmla="*/ 14 w 51"/>
                <a:gd name="T23" fmla="*/ 14 h 65"/>
                <a:gd name="T24" fmla="*/ 43 w 51"/>
                <a:gd name="T25" fmla="*/ 17 h 65"/>
                <a:gd name="T26" fmla="*/ 16 w 51"/>
                <a:gd name="T27"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65">
                  <a:moveTo>
                    <a:pt x="7" y="0"/>
                  </a:moveTo>
                  <a:cubicBezTo>
                    <a:pt x="5" y="0"/>
                    <a:pt x="3" y="1"/>
                    <a:pt x="2" y="2"/>
                  </a:cubicBezTo>
                  <a:cubicBezTo>
                    <a:pt x="0" y="4"/>
                    <a:pt x="0" y="5"/>
                    <a:pt x="0" y="7"/>
                  </a:cubicBezTo>
                  <a:cubicBezTo>
                    <a:pt x="4" y="59"/>
                    <a:pt x="4" y="59"/>
                    <a:pt x="4" y="59"/>
                  </a:cubicBezTo>
                  <a:cubicBezTo>
                    <a:pt x="4" y="61"/>
                    <a:pt x="6" y="64"/>
                    <a:pt x="9" y="65"/>
                  </a:cubicBezTo>
                  <a:cubicBezTo>
                    <a:pt x="9" y="65"/>
                    <a:pt x="10" y="65"/>
                    <a:pt x="11" y="65"/>
                  </a:cubicBezTo>
                  <a:cubicBezTo>
                    <a:pt x="13" y="65"/>
                    <a:pt x="14" y="64"/>
                    <a:pt x="15" y="63"/>
                  </a:cubicBezTo>
                  <a:cubicBezTo>
                    <a:pt x="51" y="28"/>
                    <a:pt x="51" y="28"/>
                    <a:pt x="51" y="28"/>
                  </a:cubicBezTo>
                  <a:cubicBezTo>
                    <a:pt x="51" y="4"/>
                    <a:pt x="51" y="4"/>
                    <a:pt x="51" y="4"/>
                  </a:cubicBezTo>
                  <a:lnTo>
                    <a:pt x="7" y="0"/>
                  </a:lnTo>
                  <a:close/>
                  <a:moveTo>
                    <a:pt x="16" y="44"/>
                  </a:moveTo>
                  <a:cubicBezTo>
                    <a:pt x="14" y="14"/>
                    <a:pt x="14" y="14"/>
                    <a:pt x="14" y="14"/>
                  </a:cubicBezTo>
                  <a:cubicBezTo>
                    <a:pt x="43" y="17"/>
                    <a:pt x="43" y="17"/>
                    <a:pt x="43" y="17"/>
                  </a:cubicBezTo>
                  <a:lnTo>
                    <a:pt x="16" y="44"/>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2"/>
            <p:cNvSpPr/>
            <p:nvPr/>
          </p:nvSpPr>
          <p:spPr bwMode="auto">
            <a:xfrm>
              <a:off x="782638" y="2811463"/>
              <a:ext cx="53975" cy="88900"/>
            </a:xfrm>
            <a:custGeom>
              <a:avLst/>
              <a:gdLst>
                <a:gd name="T0" fmla="*/ 13 w 14"/>
                <a:gd name="T1" fmla="*/ 5 h 24"/>
                <a:gd name="T2" fmla="*/ 7 w 14"/>
                <a:gd name="T3" fmla="*/ 1 h 24"/>
                <a:gd name="T4" fmla="*/ 0 w 14"/>
                <a:gd name="T5" fmla="*/ 0 h 24"/>
                <a:gd name="T6" fmla="*/ 0 w 14"/>
                <a:gd name="T7" fmla="*/ 24 h 24"/>
                <a:gd name="T8" fmla="*/ 11 w 14"/>
                <a:gd name="T9" fmla="*/ 12 h 24"/>
                <a:gd name="T10" fmla="*/ 13 w 14"/>
                <a:gd name="T11" fmla="*/ 5 h 24"/>
              </a:gdLst>
              <a:ahLst/>
              <a:cxnLst>
                <a:cxn ang="0">
                  <a:pos x="T0" y="T1"/>
                </a:cxn>
                <a:cxn ang="0">
                  <a:pos x="T2" y="T3"/>
                </a:cxn>
                <a:cxn ang="0">
                  <a:pos x="T4" y="T5"/>
                </a:cxn>
                <a:cxn ang="0">
                  <a:pos x="T6" y="T7"/>
                </a:cxn>
                <a:cxn ang="0">
                  <a:pos x="T8" y="T9"/>
                </a:cxn>
                <a:cxn ang="0">
                  <a:pos x="T10" y="T11"/>
                </a:cxn>
              </a:cxnLst>
              <a:rect l="0" t="0" r="r" b="b"/>
              <a:pathLst>
                <a:path w="14" h="24">
                  <a:moveTo>
                    <a:pt x="13" y="5"/>
                  </a:moveTo>
                  <a:cubicBezTo>
                    <a:pt x="12" y="3"/>
                    <a:pt x="10" y="1"/>
                    <a:pt x="7" y="1"/>
                  </a:cubicBezTo>
                  <a:cubicBezTo>
                    <a:pt x="0" y="0"/>
                    <a:pt x="0" y="0"/>
                    <a:pt x="0" y="0"/>
                  </a:cubicBezTo>
                  <a:cubicBezTo>
                    <a:pt x="0" y="24"/>
                    <a:pt x="0" y="24"/>
                    <a:pt x="0" y="24"/>
                  </a:cubicBezTo>
                  <a:cubicBezTo>
                    <a:pt x="11" y="12"/>
                    <a:pt x="11" y="12"/>
                    <a:pt x="11" y="12"/>
                  </a:cubicBezTo>
                  <a:cubicBezTo>
                    <a:pt x="13" y="11"/>
                    <a:pt x="14" y="8"/>
                    <a:pt x="13" y="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3"/>
            <p:cNvSpPr/>
            <p:nvPr/>
          </p:nvSpPr>
          <p:spPr bwMode="auto">
            <a:xfrm>
              <a:off x="306388" y="2443163"/>
              <a:ext cx="434975" cy="49213"/>
            </a:xfrm>
            <a:custGeom>
              <a:avLst/>
              <a:gdLst>
                <a:gd name="T0" fmla="*/ 109 w 116"/>
                <a:gd name="T1" fmla="*/ 13 h 13"/>
                <a:gd name="T2" fmla="*/ 6 w 116"/>
                <a:gd name="T3" fmla="*/ 13 h 13"/>
                <a:gd name="T4" fmla="*/ 0 w 116"/>
                <a:gd name="T5" fmla="*/ 6 h 13"/>
                <a:gd name="T6" fmla="*/ 6 w 116"/>
                <a:gd name="T7" fmla="*/ 0 h 13"/>
                <a:gd name="T8" fmla="*/ 109 w 116"/>
                <a:gd name="T9" fmla="*/ 0 h 13"/>
                <a:gd name="T10" fmla="*/ 116 w 116"/>
                <a:gd name="T11" fmla="*/ 6 h 13"/>
                <a:gd name="T12" fmla="*/ 109 w 11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16" h="13">
                  <a:moveTo>
                    <a:pt x="109" y="13"/>
                  </a:moveTo>
                  <a:cubicBezTo>
                    <a:pt x="6" y="13"/>
                    <a:pt x="6" y="13"/>
                    <a:pt x="6" y="13"/>
                  </a:cubicBezTo>
                  <a:cubicBezTo>
                    <a:pt x="3" y="13"/>
                    <a:pt x="0" y="10"/>
                    <a:pt x="0" y="6"/>
                  </a:cubicBezTo>
                  <a:cubicBezTo>
                    <a:pt x="0" y="3"/>
                    <a:pt x="3" y="0"/>
                    <a:pt x="6" y="0"/>
                  </a:cubicBezTo>
                  <a:cubicBezTo>
                    <a:pt x="109" y="0"/>
                    <a:pt x="109" y="0"/>
                    <a:pt x="109" y="0"/>
                  </a:cubicBezTo>
                  <a:cubicBezTo>
                    <a:pt x="113" y="0"/>
                    <a:pt x="116" y="3"/>
                    <a:pt x="116" y="6"/>
                  </a:cubicBezTo>
                  <a:cubicBezTo>
                    <a:pt x="116" y="10"/>
                    <a:pt x="113" y="13"/>
                    <a:pt x="109" y="13"/>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4"/>
            <p:cNvSpPr/>
            <p:nvPr/>
          </p:nvSpPr>
          <p:spPr bwMode="auto">
            <a:xfrm>
              <a:off x="306388" y="2578100"/>
              <a:ext cx="434975" cy="52388"/>
            </a:xfrm>
            <a:custGeom>
              <a:avLst/>
              <a:gdLst>
                <a:gd name="T0" fmla="*/ 109 w 116"/>
                <a:gd name="T1" fmla="*/ 14 h 14"/>
                <a:gd name="T2" fmla="*/ 6 w 116"/>
                <a:gd name="T3" fmla="*/ 14 h 14"/>
                <a:gd name="T4" fmla="*/ 0 w 116"/>
                <a:gd name="T5" fmla="*/ 7 h 14"/>
                <a:gd name="T6" fmla="*/ 6 w 116"/>
                <a:gd name="T7" fmla="*/ 0 h 14"/>
                <a:gd name="T8" fmla="*/ 109 w 116"/>
                <a:gd name="T9" fmla="*/ 0 h 14"/>
                <a:gd name="T10" fmla="*/ 116 w 116"/>
                <a:gd name="T11" fmla="*/ 7 h 14"/>
                <a:gd name="T12" fmla="*/ 109 w 116"/>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6" h="14">
                  <a:moveTo>
                    <a:pt x="109" y="14"/>
                  </a:moveTo>
                  <a:cubicBezTo>
                    <a:pt x="6" y="14"/>
                    <a:pt x="6" y="14"/>
                    <a:pt x="6" y="14"/>
                  </a:cubicBezTo>
                  <a:cubicBezTo>
                    <a:pt x="3" y="14"/>
                    <a:pt x="0" y="11"/>
                    <a:pt x="0" y="7"/>
                  </a:cubicBezTo>
                  <a:cubicBezTo>
                    <a:pt x="0" y="3"/>
                    <a:pt x="3" y="0"/>
                    <a:pt x="6" y="0"/>
                  </a:cubicBezTo>
                  <a:cubicBezTo>
                    <a:pt x="109" y="0"/>
                    <a:pt x="109" y="0"/>
                    <a:pt x="109" y="0"/>
                  </a:cubicBezTo>
                  <a:cubicBezTo>
                    <a:pt x="113" y="0"/>
                    <a:pt x="116" y="3"/>
                    <a:pt x="116" y="7"/>
                  </a:cubicBezTo>
                  <a:cubicBezTo>
                    <a:pt x="116" y="11"/>
                    <a:pt x="113" y="14"/>
                    <a:pt x="109" y="14"/>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3"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98808818"/>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2844000" y="971356"/>
            <a:ext cx="3272050" cy="707886"/>
          </a:xfrm>
          <a:prstGeom prst="rect">
            <a:avLst/>
          </a:prstGeom>
          <a:noFill/>
        </p:spPr>
        <p:txBody>
          <a:bodyPr wrap="none" lIns="91440" tIns="45720" rIns="91440" bIns="45720">
            <a:spAutoFit/>
          </a:bodyPr>
          <a:lstStyle/>
          <a:p>
            <a:pPr algn="ctr"/>
            <a:r>
              <a:rPr lang="zh-CN" altLang="en-US" sz="4000" b="1" cap="none" spc="0" dirty="0" smtClean="0">
                <a:ln w="900" cmpd="sng">
                  <a:solidFill>
                    <a:schemeClr val="accent1">
                      <a:satMod val="190000"/>
                      <a:alpha val="55000"/>
                    </a:schemeClr>
                  </a:solidFill>
                  <a:prstDash val="solid"/>
                </a:ln>
                <a:solidFill>
                  <a:schemeClr val="bg1">
                    <a:lumMod val="65000"/>
                  </a:schemeClr>
                </a:solidFill>
                <a:effectLst>
                  <a:innerShdw blurRad="101600" dist="76200" dir="5400000">
                    <a:schemeClr val="accent1">
                      <a:satMod val="190000"/>
                      <a:tint val="100000"/>
                      <a:alpha val="74000"/>
                    </a:schemeClr>
                  </a:innerShdw>
                </a:effectLst>
              </a:rPr>
              <a:t>创意商品归类</a:t>
            </a:r>
            <a:endParaRPr lang="zh-CN" altLang="en-US" sz="4000" b="1" cap="none" spc="0" dirty="0">
              <a:ln w="900" cmpd="sng">
                <a:solidFill>
                  <a:schemeClr val="accent1">
                    <a:satMod val="190000"/>
                    <a:alpha val="55000"/>
                  </a:schemeClr>
                </a:solidFill>
                <a:prstDash val="solid"/>
              </a:ln>
              <a:solidFill>
                <a:schemeClr val="bg1">
                  <a:lumMod val="65000"/>
                </a:schemeClr>
              </a:solidFill>
              <a:effectLst>
                <a:innerShdw blurRad="101600" dist="76200" dir="5400000">
                  <a:schemeClr val="accent1">
                    <a:satMod val="190000"/>
                    <a:tint val="100000"/>
                    <a:alpha val="74000"/>
                  </a:schemeClr>
                </a:innerShdw>
              </a:effectLst>
            </a:endParaRPr>
          </a:p>
        </p:txBody>
      </p:sp>
      <p:pic>
        <p:nvPicPr>
          <p:cNvPr id="1026" name="Picture 2"/>
          <p:cNvPicPr>
            <a:picLocks noChangeAspect="1" noChangeArrowheads="1"/>
          </p:cNvPicPr>
          <p:nvPr/>
        </p:nvPicPr>
        <p:blipFill>
          <a:blip r:embed="rId5" cstate="print"/>
          <a:srcRect/>
          <a:stretch>
            <a:fillRect/>
          </a:stretch>
        </p:blipFill>
        <p:spPr bwMode="auto">
          <a:xfrm>
            <a:off x="972000" y="2195356"/>
            <a:ext cx="2913616" cy="1959600"/>
          </a:xfrm>
          <a:prstGeom prst="rect">
            <a:avLst/>
          </a:prstGeom>
          <a:ln>
            <a:noFill/>
          </a:ln>
          <a:effectLst>
            <a:softEdge rad="112500"/>
          </a:effectLst>
        </p:spPr>
      </p:pic>
      <p:sp>
        <p:nvSpPr>
          <p:cNvPr id="10" name="TextBox 9"/>
          <p:cNvSpPr txBox="1"/>
          <p:nvPr/>
        </p:nvSpPr>
        <p:spPr>
          <a:xfrm>
            <a:off x="4212000" y="2267356"/>
            <a:ext cx="3960000" cy="1754326"/>
          </a:xfrm>
          <a:prstGeom prst="rect">
            <a:avLst/>
          </a:prstGeom>
          <a:noFill/>
        </p:spPr>
        <p:txBody>
          <a:bodyPr wrap="square" rtlCol="0">
            <a:spAutoFit/>
          </a:bodyPr>
          <a:lstStyle/>
          <a:p>
            <a:pPr>
              <a:lnSpc>
                <a:spcPct val="150000"/>
              </a:lnSpc>
            </a:pPr>
            <a:r>
              <a:rPr lang="zh-CN" altLang="en-US" sz="1200" dirty="0" smtClean="0"/>
              <a:t>        随着人们对生活水平的不断追求，智能家居及许多新玩意儿应运而生，有些能体现出设计者的能工巧思，有些则能让人感受最新的科技前沿。正是这些小小的新玩意儿，使得我们的衣食住行更为人性化，它们在潜移默化中改变着我们的生活。本期我们就来谈谈这些创意商品的归类。</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050" name="Picture 2"/>
          <p:cNvPicPr>
            <a:picLocks noChangeAspect="1" noChangeArrowheads="1"/>
          </p:cNvPicPr>
          <p:nvPr/>
        </p:nvPicPr>
        <p:blipFill>
          <a:blip r:embed="rId5" cstate="print"/>
          <a:srcRect/>
          <a:stretch>
            <a:fillRect/>
          </a:stretch>
        </p:blipFill>
        <p:spPr bwMode="auto">
          <a:xfrm>
            <a:off x="2700000" y="1069957"/>
            <a:ext cx="3240000" cy="1521908"/>
          </a:xfrm>
          <a:prstGeom prst="rect">
            <a:avLst/>
          </a:prstGeom>
          <a:noFill/>
          <a:ln w="9525">
            <a:noFill/>
            <a:miter lim="800000"/>
            <a:headEnd/>
            <a:tailEnd/>
          </a:ln>
        </p:spPr>
      </p:pic>
      <p:sp>
        <p:nvSpPr>
          <p:cNvPr id="10" name="TextBox 9"/>
          <p:cNvSpPr txBox="1"/>
          <p:nvPr/>
        </p:nvSpPr>
        <p:spPr>
          <a:xfrm>
            <a:off x="3492000" y="2725957"/>
            <a:ext cx="2520000" cy="276999"/>
          </a:xfrm>
          <a:prstGeom prst="rect">
            <a:avLst/>
          </a:prstGeom>
          <a:noFill/>
        </p:spPr>
        <p:txBody>
          <a:bodyPr wrap="square" rtlCol="0">
            <a:spAutoFit/>
          </a:bodyPr>
          <a:lstStyle/>
          <a:p>
            <a:r>
              <a:rPr lang="zh-CN" altLang="en-US" sz="1200" b="1" dirty="0" smtClean="0">
                <a:solidFill>
                  <a:schemeClr val="bg1">
                    <a:lumMod val="50000"/>
                  </a:schemeClr>
                </a:solidFill>
              </a:rPr>
              <a:t>可调节光亮方向的壁灯</a:t>
            </a:r>
            <a:endParaRPr lang="zh-CN" altLang="en-US" sz="1200" b="1" dirty="0">
              <a:solidFill>
                <a:schemeClr val="bg1">
                  <a:lumMod val="50000"/>
                </a:schemeClr>
              </a:solidFill>
            </a:endParaRPr>
          </a:p>
        </p:txBody>
      </p:sp>
      <p:sp>
        <p:nvSpPr>
          <p:cNvPr id="11" name="TextBox 10"/>
          <p:cNvSpPr txBox="1"/>
          <p:nvPr/>
        </p:nvSpPr>
        <p:spPr>
          <a:xfrm>
            <a:off x="468000" y="3364625"/>
            <a:ext cx="8208000" cy="646331"/>
          </a:xfrm>
          <a:prstGeom prst="rect">
            <a:avLst/>
          </a:prstGeom>
          <a:noFill/>
        </p:spPr>
        <p:txBody>
          <a:bodyPr wrap="square" rtlCol="0">
            <a:spAutoFit/>
          </a:bodyPr>
          <a:lstStyle/>
          <a:p>
            <a:r>
              <a:rPr lang="zh-CN" altLang="en-US" sz="1200" dirty="0" smtClean="0"/>
              <a:t>在我们的生活中有许多家居是可以用创意来改变的，这款时尚的圆锥壁灯可根据自己的喜好来调节光和阴影的区域。</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这款壁灯使用更为便捷，属于通常用于室内照明的灯具及照明装置，因此归入税则号列</a:t>
            </a:r>
            <a:r>
              <a:rPr lang="en-US" altLang="zh-CN" sz="1200" b="1" dirty="0" smtClean="0">
                <a:solidFill>
                  <a:schemeClr val="accent1"/>
                </a:solidFill>
              </a:rPr>
              <a:t>9405.1000</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3074" name="Picture 2"/>
          <p:cNvPicPr>
            <a:picLocks noChangeAspect="1" noChangeArrowheads="1"/>
          </p:cNvPicPr>
          <p:nvPr/>
        </p:nvPicPr>
        <p:blipFill>
          <a:blip r:embed="rId5" cstate="print"/>
          <a:srcRect/>
          <a:stretch>
            <a:fillRect/>
          </a:stretch>
        </p:blipFill>
        <p:spPr bwMode="auto">
          <a:xfrm>
            <a:off x="2916000" y="698956"/>
            <a:ext cx="3312000" cy="1971111"/>
          </a:xfrm>
          <a:prstGeom prst="rect">
            <a:avLst/>
          </a:prstGeom>
          <a:noFill/>
          <a:ln w="9525">
            <a:noFill/>
            <a:miter lim="800000"/>
            <a:headEnd/>
            <a:tailEnd/>
          </a:ln>
        </p:spPr>
      </p:pic>
      <p:sp>
        <p:nvSpPr>
          <p:cNvPr id="8" name="TextBox 7"/>
          <p:cNvSpPr txBox="1"/>
          <p:nvPr/>
        </p:nvSpPr>
        <p:spPr>
          <a:xfrm>
            <a:off x="4068000" y="2714956"/>
            <a:ext cx="1224000" cy="276999"/>
          </a:xfrm>
          <a:prstGeom prst="rect">
            <a:avLst/>
          </a:prstGeom>
          <a:noFill/>
        </p:spPr>
        <p:txBody>
          <a:bodyPr wrap="square" rtlCol="0">
            <a:spAutoFit/>
          </a:bodyPr>
          <a:lstStyle/>
          <a:p>
            <a:r>
              <a:rPr lang="zh-CN" altLang="en-US" sz="1200" b="1" dirty="0" smtClean="0">
                <a:solidFill>
                  <a:schemeClr val="bg1">
                    <a:lumMod val="50000"/>
                  </a:schemeClr>
                </a:solidFill>
              </a:rPr>
              <a:t>两用马桶刷</a:t>
            </a:r>
            <a:endParaRPr lang="zh-CN" altLang="en-US" sz="1200" b="1" dirty="0">
              <a:solidFill>
                <a:schemeClr val="bg1">
                  <a:lumMod val="50000"/>
                </a:schemeClr>
              </a:solidFill>
            </a:endParaRPr>
          </a:p>
        </p:txBody>
      </p:sp>
      <p:sp>
        <p:nvSpPr>
          <p:cNvPr id="10" name="TextBox 9"/>
          <p:cNvSpPr txBox="1"/>
          <p:nvPr/>
        </p:nvSpPr>
        <p:spPr>
          <a:xfrm>
            <a:off x="468000" y="3364625"/>
            <a:ext cx="8208000" cy="1015663"/>
          </a:xfrm>
          <a:prstGeom prst="rect">
            <a:avLst/>
          </a:prstGeom>
          <a:noFill/>
        </p:spPr>
        <p:txBody>
          <a:bodyPr wrap="square" rtlCol="0">
            <a:spAutoFit/>
          </a:bodyPr>
          <a:lstStyle/>
          <a:p>
            <a:r>
              <a:rPr lang="zh-CN" altLang="en-US" sz="1200" dirty="0" smtClean="0"/>
              <a:t>简洁的设计总会是最好的设计。这款马桶刷采用了张合翻转的方式工作，如同“开花”一样。没有用繁琐的装饰来约束它。厕所刷里面全是刷毛，可以压在平坦的表面和杯状表面翻转外刷，杯状厕所刷还可以用作厕所吸盘用，这个马桶刷设计的灵感完全来自花朵绽放的灵感。从花苞到绽放，厕所刷演绎的很棒。</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该商品有两种功能，一是刷子一是吸盘，均用于清洁马桶，因此应按卫生及盥洗用具归入税则号列</a:t>
            </a:r>
            <a:r>
              <a:rPr lang="en-US" altLang="zh-CN" sz="1200" b="1" dirty="0" smtClean="0">
                <a:solidFill>
                  <a:schemeClr val="accent1"/>
                </a:solidFill>
              </a:rPr>
              <a:t>3924.9000</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4098" name="Picture 2"/>
          <p:cNvPicPr>
            <a:picLocks noChangeAspect="1" noChangeArrowheads="1"/>
          </p:cNvPicPr>
          <p:nvPr/>
        </p:nvPicPr>
        <p:blipFill>
          <a:blip r:embed="rId5" cstate="print"/>
          <a:srcRect/>
          <a:stretch>
            <a:fillRect/>
          </a:stretch>
        </p:blipFill>
        <p:spPr bwMode="auto">
          <a:xfrm>
            <a:off x="3096000" y="986956"/>
            <a:ext cx="2952000" cy="1578806"/>
          </a:xfrm>
          <a:prstGeom prst="rect">
            <a:avLst/>
          </a:prstGeom>
          <a:noFill/>
          <a:ln w="9525">
            <a:noFill/>
            <a:miter lim="800000"/>
            <a:headEnd/>
            <a:tailEnd/>
          </a:ln>
        </p:spPr>
      </p:pic>
      <p:sp>
        <p:nvSpPr>
          <p:cNvPr id="8" name="TextBox 7"/>
          <p:cNvSpPr txBox="1"/>
          <p:nvPr/>
        </p:nvSpPr>
        <p:spPr>
          <a:xfrm>
            <a:off x="4068000" y="2714956"/>
            <a:ext cx="1224000" cy="276999"/>
          </a:xfrm>
          <a:prstGeom prst="rect">
            <a:avLst/>
          </a:prstGeom>
          <a:noFill/>
        </p:spPr>
        <p:txBody>
          <a:bodyPr wrap="square" rtlCol="0">
            <a:spAutoFit/>
          </a:bodyPr>
          <a:lstStyle/>
          <a:p>
            <a:r>
              <a:rPr lang="zh-CN" altLang="en-US" sz="1200" b="1" dirty="0" smtClean="0">
                <a:solidFill>
                  <a:schemeClr val="bg1">
                    <a:lumMod val="50000"/>
                  </a:schemeClr>
                </a:solidFill>
              </a:rPr>
              <a:t>带碗的砧板</a:t>
            </a:r>
            <a:endParaRPr lang="zh-CN" altLang="en-US" sz="1200" b="1" dirty="0">
              <a:solidFill>
                <a:schemeClr val="bg1">
                  <a:lumMod val="50000"/>
                </a:schemeClr>
              </a:solidFill>
            </a:endParaRPr>
          </a:p>
        </p:txBody>
      </p:sp>
      <p:sp>
        <p:nvSpPr>
          <p:cNvPr id="10" name="TextBox 9"/>
          <p:cNvSpPr txBox="1"/>
          <p:nvPr/>
        </p:nvSpPr>
        <p:spPr>
          <a:xfrm>
            <a:off x="468000" y="3364625"/>
            <a:ext cx="8208000" cy="830997"/>
          </a:xfrm>
          <a:prstGeom prst="rect">
            <a:avLst/>
          </a:prstGeom>
          <a:noFill/>
        </p:spPr>
        <p:txBody>
          <a:bodyPr wrap="square" rtlCol="0">
            <a:spAutoFit/>
          </a:bodyPr>
          <a:lstStyle/>
          <a:p>
            <a:r>
              <a:rPr lang="zh-CN" altLang="en-US" sz="1200" dirty="0" smtClean="0"/>
              <a:t>创意砧板在厨房中，会不会让你爱上烹饪？一般做菜的第一步都要配菜，葱花、大蒜等等</a:t>
            </a:r>
            <a:r>
              <a:rPr lang="en-US" altLang="zh-CN" sz="1200" dirty="0" smtClean="0"/>
              <a:t>……</a:t>
            </a:r>
            <a:r>
              <a:rPr lang="zh-CN" altLang="en-US" sz="1200" dirty="0" smtClean="0"/>
              <a:t>如果把切好的配菜都放在砧板上，那就显得太乱了，这款砧板自带了</a:t>
            </a:r>
            <a:r>
              <a:rPr lang="en-US" altLang="zh-CN" sz="1200" dirty="0" smtClean="0"/>
              <a:t>4</a:t>
            </a:r>
            <a:r>
              <a:rPr lang="zh-CN" altLang="en-US" sz="1200" dirty="0" smtClean="0"/>
              <a:t>个碗，可以用配菜，那就变得整齐多了，很有条理。</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带有小碗的砧板，主要部分依然是木制的砧板，因此应按木制的厨房用具归入税则号列</a:t>
            </a:r>
            <a:r>
              <a:rPr lang="en-US" altLang="zh-CN" sz="1200" b="1" dirty="0" smtClean="0">
                <a:solidFill>
                  <a:schemeClr val="accent1"/>
                </a:solidFill>
              </a:rPr>
              <a:t>4419.9090</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5122" name="Picture 2"/>
          <p:cNvPicPr>
            <a:picLocks noChangeAspect="1" noChangeArrowheads="1"/>
          </p:cNvPicPr>
          <p:nvPr/>
        </p:nvPicPr>
        <p:blipFill>
          <a:blip r:embed="rId5" cstate="print"/>
          <a:srcRect/>
          <a:stretch>
            <a:fillRect/>
          </a:stretch>
        </p:blipFill>
        <p:spPr bwMode="auto">
          <a:xfrm>
            <a:off x="3183471" y="698956"/>
            <a:ext cx="2777058" cy="1835582"/>
          </a:xfrm>
          <a:prstGeom prst="rect">
            <a:avLst/>
          </a:prstGeom>
          <a:noFill/>
          <a:ln w="9525">
            <a:noFill/>
            <a:miter lim="800000"/>
            <a:headEnd/>
            <a:tailEnd/>
          </a:ln>
        </p:spPr>
      </p:pic>
      <p:sp>
        <p:nvSpPr>
          <p:cNvPr id="8" name="TextBox 7"/>
          <p:cNvSpPr txBox="1"/>
          <p:nvPr/>
        </p:nvSpPr>
        <p:spPr>
          <a:xfrm>
            <a:off x="3924000" y="2714956"/>
            <a:ext cx="1368000" cy="276999"/>
          </a:xfrm>
          <a:prstGeom prst="rect">
            <a:avLst/>
          </a:prstGeom>
          <a:noFill/>
        </p:spPr>
        <p:txBody>
          <a:bodyPr wrap="square" rtlCol="0">
            <a:spAutoFit/>
          </a:bodyPr>
          <a:lstStyle/>
          <a:p>
            <a:r>
              <a:rPr lang="zh-CN" altLang="en-US" sz="1200" b="1" dirty="0" smtClean="0">
                <a:solidFill>
                  <a:schemeClr val="bg1">
                    <a:lumMod val="50000"/>
                  </a:schemeClr>
                </a:solidFill>
              </a:rPr>
              <a:t>变脸的移动硬盘</a:t>
            </a:r>
            <a:endParaRPr lang="zh-CN" altLang="en-US" sz="1200" b="1" dirty="0">
              <a:solidFill>
                <a:schemeClr val="bg1">
                  <a:lumMod val="50000"/>
                </a:schemeClr>
              </a:solidFill>
            </a:endParaRPr>
          </a:p>
        </p:txBody>
      </p:sp>
      <p:sp>
        <p:nvSpPr>
          <p:cNvPr id="10" name="TextBox 9"/>
          <p:cNvSpPr txBox="1"/>
          <p:nvPr/>
        </p:nvSpPr>
        <p:spPr>
          <a:xfrm>
            <a:off x="468000" y="3364625"/>
            <a:ext cx="8208000" cy="1015663"/>
          </a:xfrm>
          <a:prstGeom prst="rect">
            <a:avLst/>
          </a:prstGeom>
          <a:noFill/>
        </p:spPr>
        <p:txBody>
          <a:bodyPr wrap="square" rtlCol="0">
            <a:spAutoFit/>
          </a:bodyPr>
          <a:lstStyle/>
          <a:p>
            <a:r>
              <a:rPr lang="zh-CN" altLang="en-US" sz="1200" dirty="0" smtClean="0"/>
              <a:t>这是一款不用插入电脑就可以在硬盘上显示，剩余空间和大小的变脸移动硬盘。在我们使用移动硬盘进行备份之前，免不了要查看下剩下多少空间，费时费力。这个变脸硬盘，在表面装了</a:t>
            </a:r>
            <a:r>
              <a:rPr lang="en-US" altLang="zh-CN" sz="1200" dirty="0" smtClean="0"/>
              <a:t>OLED</a:t>
            </a:r>
            <a:r>
              <a:rPr lang="zh-CN" altLang="en-US" sz="1200" dirty="0" smtClean="0"/>
              <a:t>屏幕，会显示不用颜色大小的方块。使你不用将移动硬盘插入介质就可以看到它的大小。存储的文件越多，方块就越多；文件越大，方块就越大。</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硬盘长得再炫也属于存储部件，应归入税则号列</a:t>
            </a:r>
            <a:r>
              <a:rPr lang="en-US" altLang="zh-CN" sz="1200" b="1" dirty="0" smtClean="0">
                <a:solidFill>
                  <a:schemeClr val="accent1"/>
                </a:solidFill>
              </a:rPr>
              <a:t>8471.7010</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2" name="矩形 11"/>
          <p:cNvSpPr/>
          <p:nvPr/>
        </p:nvSpPr>
        <p:spPr>
          <a:xfrm>
            <a:off x="540000" y="647416"/>
            <a:ext cx="8136000" cy="3939540"/>
          </a:xfrm>
          <a:prstGeom prst="rect">
            <a:avLst/>
          </a:prstGeom>
        </p:spPr>
        <p:txBody>
          <a:bodyPr wrap="square">
            <a:spAutoFit/>
          </a:bodyPr>
          <a:lstStyle/>
          <a:p>
            <a:pPr algn="ctr">
              <a:lnSpc>
                <a:spcPts val="2000"/>
              </a:lnSpc>
            </a:pPr>
            <a:r>
              <a:rPr lang="zh-CN" altLang="en-US" sz="1400" b="1" dirty="0" smtClean="0">
                <a:solidFill>
                  <a:schemeClr val="accent1"/>
                </a:solidFill>
              </a:rPr>
              <a:t>海关总署公告</a:t>
            </a: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21</a:t>
            </a:r>
            <a:r>
              <a:rPr lang="zh-CN" altLang="en-US" sz="1400" b="1" dirty="0" smtClean="0">
                <a:solidFill>
                  <a:schemeClr val="accent1"/>
                </a:solidFill>
              </a:rPr>
              <a:t>号</a:t>
            </a:r>
            <a:endParaRPr lang="en-US" altLang="zh-CN" sz="1400" b="1" dirty="0" smtClean="0">
              <a:solidFill>
                <a:schemeClr val="accent1"/>
              </a:solidFill>
            </a:endParaRPr>
          </a:p>
          <a:p>
            <a:pPr algn="ctr">
              <a:lnSpc>
                <a:spcPts val="2000"/>
              </a:lnSpc>
            </a:pPr>
            <a:r>
              <a:rPr lang="zh-CN" altLang="en-US" sz="1400" b="1" dirty="0" smtClean="0">
                <a:solidFill>
                  <a:schemeClr val="accent1"/>
                </a:solidFill>
              </a:rPr>
              <a:t>（关于公布</a:t>
            </a:r>
            <a:r>
              <a:rPr lang="en-US" altLang="zh-CN" sz="1400" b="1" dirty="0" smtClean="0">
                <a:solidFill>
                  <a:schemeClr val="accent1"/>
                </a:solidFill>
              </a:rPr>
              <a:t>2017</a:t>
            </a:r>
            <a:r>
              <a:rPr lang="zh-CN" altLang="en-US" sz="1400" b="1" dirty="0" smtClean="0">
                <a:solidFill>
                  <a:schemeClr val="accent1"/>
                </a:solidFill>
              </a:rPr>
              <a:t>年商品归类行政裁定（</a:t>
            </a:r>
            <a:r>
              <a:rPr lang="en-US" altLang="zh-CN" sz="1400" b="1" dirty="0" smtClean="0">
                <a:solidFill>
                  <a:schemeClr val="accent1"/>
                </a:solidFill>
              </a:rPr>
              <a:t>Ⅰ</a:t>
            </a:r>
            <a:r>
              <a:rPr lang="zh-CN" altLang="en-US" sz="1400" b="1" dirty="0" smtClean="0">
                <a:solidFill>
                  <a:schemeClr val="accent1"/>
                </a:solidFill>
              </a:rPr>
              <a:t>）的公告）</a:t>
            </a:r>
          </a:p>
          <a:p>
            <a:pPr>
              <a:lnSpc>
                <a:spcPts val="2000"/>
              </a:lnSpc>
            </a:pPr>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中华人民共和国海关行政裁定管理暂行办法</a:t>
            </a:r>
            <a:r>
              <a:rPr lang="en-US" altLang="zh-CN" sz="1200" dirty="0" smtClean="0"/>
              <a:t>》</a:t>
            </a:r>
            <a:r>
              <a:rPr lang="zh-CN" altLang="en-US" sz="1200" dirty="0" smtClean="0"/>
              <a:t>（海关总署令第</a:t>
            </a:r>
            <a:r>
              <a:rPr lang="en-US" altLang="zh-CN" sz="1200" dirty="0" smtClean="0"/>
              <a:t>92</a:t>
            </a:r>
            <a:r>
              <a:rPr lang="zh-CN" altLang="en-US" sz="1200" dirty="0" smtClean="0"/>
              <a:t>号）和</a:t>
            </a:r>
            <a:r>
              <a:rPr lang="en-US" altLang="zh-CN" sz="1200" dirty="0" smtClean="0"/>
              <a:t>《</a:t>
            </a:r>
            <a:r>
              <a:rPr lang="zh-CN" altLang="en-US" sz="1200" dirty="0" smtClean="0"/>
              <a:t>中华人民共和国海关进出口货物商品归类管理规定</a:t>
            </a:r>
            <a:r>
              <a:rPr lang="en-US" altLang="zh-CN" sz="1200" dirty="0" smtClean="0"/>
              <a:t>》</a:t>
            </a:r>
            <a:r>
              <a:rPr lang="zh-CN" altLang="en-US" sz="1200" dirty="0" smtClean="0"/>
              <a:t>（海关总署令第</a:t>
            </a:r>
            <a:r>
              <a:rPr lang="en-US" altLang="zh-CN" sz="1200" dirty="0" smtClean="0"/>
              <a:t>158</a:t>
            </a:r>
            <a:r>
              <a:rPr lang="zh-CN" altLang="en-US" sz="1200" dirty="0" smtClean="0"/>
              <a:t>号），海关受理了奥的斯高速电梯（上海）有限公司提交的“电梯导轨”、“电梯导轨支架”和“电梯底坑底座”等</a:t>
            </a:r>
            <a:r>
              <a:rPr lang="en-US" altLang="zh-CN" sz="1200" dirty="0" smtClean="0"/>
              <a:t>3</a:t>
            </a:r>
            <a:r>
              <a:rPr lang="zh-CN" altLang="en-US" sz="1200" dirty="0" smtClean="0"/>
              <a:t>项商品的归类行政裁定申请。现将相关商品的商品归类行政裁定予以公布（详见附件）。</a:t>
            </a:r>
          </a:p>
          <a:p>
            <a:pPr>
              <a:lnSpc>
                <a:spcPts val="2000"/>
              </a:lnSpc>
            </a:pPr>
            <a:r>
              <a:rPr lang="zh-CN" altLang="en-US" sz="1200" dirty="0" smtClean="0"/>
              <a:t>　　本公告自</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15</a:t>
            </a:r>
            <a:r>
              <a:rPr lang="zh-CN" altLang="en-US" sz="1200" dirty="0" smtClean="0"/>
              <a:t>日起实施。</a:t>
            </a:r>
          </a:p>
          <a:p>
            <a:pPr>
              <a:lnSpc>
                <a:spcPts val="2000"/>
              </a:lnSpc>
            </a:pPr>
            <a:r>
              <a:rPr lang="zh-CN" altLang="en-US" sz="1200" dirty="0" smtClean="0"/>
              <a:t>　　海关作出的行政裁定所依据的法律、行政法规及规章中的相关规定发生变化，影响行政裁定效力的，原行政裁定自动失效。</a:t>
            </a:r>
          </a:p>
          <a:p>
            <a:pPr>
              <a:lnSpc>
                <a:spcPts val="2000"/>
              </a:lnSpc>
            </a:pPr>
            <a:r>
              <a:rPr lang="zh-CN" altLang="en-US" sz="1200" dirty="0" smtClean="0"/>
              <a:t>　　特此公告。</a:t>
            </a:r>
          </a:p>
          <a:p>
            <a:pPr>
              <a:lnSpc>
                <a:spcPts val="2000"/>
              </a:lnSpc>
            </a:pPr>
            <a:r>
              <a:rPr lang="zh-CN" altLang="en-US" sz="1200" dirty="0" smtClean="0"/>
              <a:t>         附件：</a:t>
            </a:r>
            <a:r>
              <a:rPr lang="en-US" altLang="zh-CN" sz="1200" dirty="0" smtClean="0">
                <a:hlinkClick r:id="rId5" action="ppaction://hlinkfile"/>
              </a:rPr>
              <a:t>2017</a:t>
            </a:r>
            <a:r>
              <a:rPr lang="zh-CN" altLang="en-US" sz="1200" dirty="0" smtClean="0">
                <a:hlinkClick r:id="rId5" action="ppaction://hlinkfile"/>
              </a:rPr>
              <a:t>年商品归类行政裁定（</a:t>
            </a:r>
            <a:r>
              <a:rPr lang="en-US" altLang="zh-CN" sz="1200" dirty="0" smtClean="0">
                <a:hlinkClick r:id="rId5" action="ppaction://hlinkfile"/>
              </a:rPr>
              <a:t>Ⅰ</a:t>
            </a:r>
            <a:r>
              <a:rPr lang="zh-CN" altLang="en-US" sz="1200" dirty="0" smtClean="0">
                <a:hlinkClick r:id="rId5" action="ppaction://hlinkfile"/>
              </a:rPr>
              <a:t>）</a:t>
            </a:r>
            <a:r>
              <a:rPr lang="en-US" altLang="zh-CN" sz="1200" dirty="0" smtClean="0">
                <a:hlinkClick r:id="rId5" action="ppaction://hlinkfile"/>
              </a:rPr>
              <a:t>.doc</a:t>
            </a:r>
            <a:endParaRPr lang="en-US" altLang="zh-CN" sz="1200" dirty="0" smtClean="0"/>
          </a:p>
          <a:p>
            <a:pPr>
              <a:lnSpc>
                <a:spcPts val="2000"/>
              </a:lnSpc>
            </a:pPr>
            <a:endParaRPr lang="en-US" altLang="zh-CN" sz="1200" dirty="0" smtClean="0"/>
          </a:p>
          <a:p>
            <a:pPr algn="r">
              <a:lnSpc>
                <a:spcPts val="2000"/>
              </a:lnSpc>
            </a:pPr>
            <a:r>
              <a:rPr lang="zh-CN" altLang="en-US" sz="1200" dirty="0" smtClean="0"/>
              <a:t>海关总署</a:t>
            </a:r>
          </a:p>
          <a:p>
            <a:pPr algn="r">
              <a:lnSpc>
                <a:spcPts val="2000"/>
              </a:lnSpc>
            </a:pP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6</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6146" name="Picture 2"/>
          <p:cNvPicPr>
            <a:picLocks noChangeAspect="1" noChangeArrowheads="1"/>
          </p:cNvPicPr>
          <p:nvPr/>
        </p:nvPicPr>
        <p:blipFill>
          <a:blip r:embed="rId5" cstate="print"/>
          <a:srcRect/>
          <a:stretch>
            <a:fillRect/>
          </a:stretch>
        </p:blipFill>
        <p:spPr bwMode="auto">
          <a:xfrm>
            <a:off x="3110802" y="698956"/>
            <a:ext cx="2922396" cy="1855194"/>
          </a:xfrm>
          <a:prstGeom prst="rect">
            <a:avLst/>
          </a:prstGeom>
          <a:noFill/>
          <a:ln w="9525">
            <a:noFill/>
            <a:miter lim="800000"/>
            <a:headEnd/>
            <a:tailEnd/>
          </a:ln>
        </p:spPr>
      </p:pic>
      <p:sp>
        <p:nvSpPr>
          <p:cNvPr id="8" name="TextBox 7"/>
          <p:cNvSpPr txBox="1"/>
          <p:nvPr/>
        </p:nvSpPr>
        <p:spPr>
          <a:xfrm>
            <a:off x="3780000" y="2714956"/>
            <a:ext cx="1800000" cy="276999"/>
          </a:xfrm>
          <a:prstGeom prst="rect">
            <a:avLst/>
          </a:prstGeom>
          <a:noFill/>
        </p:spPr>
        <p:txBody>
          <a:bodyPr wrap="square" rtlCol="0">
            <a:spAutoFit/>
          </a:bodyPr>
          <a:lstStyle/>
          <a:p>
            <a:r>
              <a:rPr lang="zh-CN" altLang="en-US" sz="1200" b="1" dirty="0" smtClean="0">
                <a:solidFill>
                  <a:schemeClr val="bg1">
                    <a:lumMod val="50000"/>
                  </a:schemeClr>
                </a:solidFill>
              </a:rPr>
              <a:t>可自定义键位的键盘</a:t>
            </a:r>
            <a:endParaRPr lang="zh-CN" altLang="en-US" sz="1200" b="1" dirty="0">
              <a:solidFill>
                <a:schemeClr val="bg1">
                  <a:lumMod val="50000"/>
                </a:schemeClr>
              </a:solidFill>
            </a:endParaRPr>
          </a:p>
        </p:txBody>
      </p:sp>
      <p:sp>
        <p:nvSpPr>
          <p:cNvPr id="10" name="TextBox 9"/>
          <p:cNvSpPr txBox="1"/>
          <p:nvPr/>
        </p:nvSpPr>
        <p:spPr>
          <a:xfrm>
            <a:off x="468000" y="3364625"/>
            <a:ext cx="8208000" cy="1015663"/>
          </a:xfrm>
          <a:prstGeom prst="rect">
            <a:avLst/>
          </a:prstGeom>
          <a:noFill/>
        </p:spPr>
        <p:txBody>
          <a:bodyPr wrap="square" rtlCol="0">
            <a:spAutoFit/>
          </a:bodyPr>
          <a:lstStyle/>
          <a:p>
            <a:r>
              <a:rPr lang="zh-CN" altLang="en-US" sz="1200" dirty="0" smtClean="0"/>
              <a:t>键盘在现在看来不再是一个位置不可以改变的东西，有了这款可以自定义的键盘，你想任何一个按键出现在哪个位置都不是问题，因为它是可以进行自定义的。它采用类似于活字印刷的原理，每个键位都可以依托在一个托盘上并且可以灵活的控制，这就是高科技的力量，你能想得到吗？好吧，那它就能做得到！</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可以根据喜好自定义的键盘，属于自动数据处理设备的输入部件，应归入税则号列</a:t>
            </a:r>
            <a:r>
              <a:rPr lang="en-US" altLang="zh-CN" sz="1200" b="1" dirty="0" smtClean="0">
                <a:solidFill>
                  <a:schemeClr val="accent1"/>
                </a:solidFill>
              </a:rPr>
              <a:t>8471.6071</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7170" name="Picture 2"/>
          <p:cNvPicPr>
            <a:picLocks noChangeAspect="1" noChangeArrowheads="1"/>
          </p:cNvPicPr>
          <p:nvPr/>
        </p:nvPicPr>
        <p:blipFill>
          <a:blip r:embed="rId5" cstate="print"/>
          <a:srcRect/>
          <a:stretch>
            <a:fillRect/>
          </a:stretch>
        </p:blipFill>
        <p:spPr bwMode="auto">
          <a:xfrm>
            <a:off x="3577200" y="914956"/>
            <a:ext cx="1989600" cy="1620991"/>
          </a:xfrm>
          <a:prstGeom prst="rect">
            <a:avLst/>
          </a:prstGeom>
          <a:noFill/>
          <a:ln w="9525">
            <a:noFill/>
            <a:miter lim="800000"/>
            <a:headEnd/>
            <a:tailEnd/>
          </a:ln>
        </p:spPr>
      </p:pic>
      <p:sp>
        <p:nvSpPr>
          <p:cNvPr id="8" name="TextBox 7"/>
          <p:cNvSpPr txBox="1"/>
          <p:nvPr/>
        </p:nvSpPr>
        <p:spPr>
          <a:xfrm>
            <a:off x="4212000" y="2607947"/>
            <a:ext cx="1800000" cy="276999"/>
          </a:xfrm>
          <a:prstGeom prst="rect">
            <a:avLst/>
          </a:prstGeom>
          <a:noFill/>
        </p:spPr>
        <p:txBody>
          <a:bodyPr wrap="square" rtlCol="0">
            <a:spAutoFit/>
          </a:bodyPr>
          <a:lstStyle/>
          <a:p>
            <a:r>
              <a:rPr lang="zh-CN" altLang="en-US" sz="1200" b="1" dirty="0" smtClean="0">
                <a:solidFill>
                  <a:schemeClr val="bg1">
                    <a:lumMod val="50000"/>
                  </a:schemeClr>
                </a:solidFill>
              </a:rPr>
              <a:t>百变插座</a:t>
            </a:r>
            <a:endParaRPr lang="zh-CN" altLang="en-US" sz="1200" b="1" dirty="0">
              <a:solidFill>
                <a:schemeClr val="bg1">
                  <a:lumMod val="50000"/>
                </a:schemeClr>
              </a:solidFill>
            </a:endParaRPr>
          </a:p>
        </p:txBody>
      </p:sp>
      <p:sp>
        <p:nvSpPr>
          <p:cNvPr id="10" name="TextBox 9"/>
          <p:cNvSpPr txBox="1"/>
          <p:nvPr/>
        </p:nvSpPr>
        <p:spPr>
          <a:xfrm>
            <a:off x="468000" y="3364625"/>
            <a:ext cx="8208000" cy="1200329"/>
          </a:xfrm>
          <a:prstGeom prst="rect">
            <a:avLst/>
          </a:prstGeom>
          <a:noFill/>
        </p:spPr>
        <p:txBody>
          <a:bodyPr wrap="square" rtlCol="0">
            <a:spAutoFit/>
          </a:bodyPr>
          <a:lstStyle/>
          <a:p>
            <a:r>
              <a:rPr lang="zh-CN" altLang="en-US" sz="1200" dirty="0" smtClean="0"/>
              <a:t>这是“电源插座史”上最具创意的成员。 这款插座由两个部分组成，提供一个双槽插口以及一个三槽插口，独特的</a:t>
            </a:r>
            <a:r>
              <a:rPr lang="en-US" altLang="zh-CN" sz="1200" dirty="0" smtClean="0"/>
              <a:t>180</a:t>
            </a:r>
            <a:r>
              <a:rPr lang="zh-CN" altLang="en-US" sz="1200" dirty="0" smtClean="0"/>
              <a:t>度旋转设计使其能够适应任何角度，你可以根据不同的插头需求调整角度。 除此之外，接成长龙的“电龙”可以适应墙角、桌脚等特殊“地形”，为你提供最方便的插座扩展服务。</a:t>
            </a:r>
            <a:endParaRPr lang="en-US" altLang="zh-CN" sz="1200" dirty="0" smtClean="0"/>
          </a:p>
          <a:p>
            <a:endParaRPr lang="en-US" altLang="zh-CN" sz="1200" dirty="0" smtClean="0"/>
          </a:p>
          <a:p>
            <a:r>
              <a:rPr lang="zh-CN" altLang="en-US" sz="1200" b="1" dirty="0" smtClean="0">
                <a:solidFill>
                  <a:srgbClr val="FF0000"/>
                </a:solidFill>
              </a:rPr>
              <a:t>归类建议：</a:t>
            </a:r>
            <a:r>
              <a:rPr lang="zh-CN" altLang="en-US" sz="1200" dirty="0" smtClean="0"/>
              <a:t>有了这款插座，就再也不用因为插头体积而插不下的烦恼了。插座属于电路的连接装置，应归入税则号列</a:t>
            </a:r>
            <a:r>
              <a:rPr lang="en-US" altLang="zh-CN" sz="1200" b="1" dirty="0" smtClean="0">
                <a:solidFill>
                  <a:schemeClr val="accent1"/>
                </a:solidFill>
              </a:rPr>
              <a:t>8536.6900</a:t>
            </a:r>
            <a:r>
              <a:rPr lang="zh-CN" altLang="en-US" sz="1200" dirty="0" smtClean="0"/>
              <a:t>。</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2030279" y="770956"/>
            <a:ext cx="5083443" cy="584775"/>
          </a:xfrm>
          <a:prstGeom prst="rect">
            <a:avLst/>
          </a:prstGeom>
          <a:noFill/>
        </p:spPr>
        <p:txBody>
          <a:bodyPr wrap="none" lIns="91440" tIns="45720" rIns="91440" bIns="45720">
            <a:spAutoFit/>
          </a:bodyPr>
          <a:lstStyle/>
          <a:p>
            <a:pPr algn="ctr"/>
            <a:r>
              <a:rPr lang="zh-CN" alt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归类小讲堂</a:t>
            </a:r>
            <a:r>
              <a:rPr lang="zh-CN" alt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艺</a:t>
            </a:r>
            <a:r>
              <a:rPr lang="zh-CN" alt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术品篇</a:t>
            </a:r>
            <a:endParaRPr lang="zh-CN" altLang="en-U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026" name="Picture 2"/>
          <p:cNvPicPr>
            <a:picLocks noChangeAspect="1" noChangeArrowheads="1"/>
          </p:cNvPicPr>
          <p:nvPr/>
        </p:nvPicPr>
        <p:blipFill>
          <a:blip r:embed="rId5" cstate="print"/>
          <a:srcRect/>
          <a:stretch>
            <a:fillRect/>
          </a:stretch>
        </p:blipFill>
        <p:spPr bwMode="auto">
          <a:xfrm>
            <a:off x="1366995" y="1778956"/>
            <a:ext cx="2845005" cy="2776588"/>
          </a:xfrm>
          <a:prstGeom prst="rect">
            <a:avLst/>
          </a:prstGeom>
          <a:noFill/>
          <a:ln w="9525">
            <a:noFill/>
            <a:miter lim="800000"/>
            <a:headEnd/>
            <a:tailEnd/>
          </a:ln>
        </p:spPr>
      </p:pic>
      <p:sp>
        <p:nvSpPr>
          <p:cNvPr id="10" name="TextBox 9"/>
          <p:cNvSpPr txBox="1"/>
          <p:nvPr/>
        </p:nvSpPr>
        <p:spPr>
          <a:xfrm>
            <a:off x="4644000" y="2282956"/>
            <a:ext cx="3384000" cy="1118255"/>
          </a:xfrm>
          <a:prstGeom prst="rect">
            <a:avLst/>
          </a:prstGeom>
          <a:noFill/>
        </p:spPr>
        <p:txBody>
          <a:bodyPr wrap="square" rtlCol="0">
            <a:spAutoFit/>
          </a:bodyPr>
          <a:lstStyle/>
          <a:p>
            <a:pPr>
              <a:lnSpc>
                <a:spcPts val="2000"/>
              </a:lnSpc>
            </a:pPr>
            <a:r>
              <a:rPr lang="zh-CN" altLang="en-US" sz="1200" dirty="0" smtClean="0"/>
              <a:t>艺术品应怎么样归类呢？浏览税则的目录便会发现，在税则中有一章节</a:t>
            </a:r>
            <a:r>
              <a:rPr lang="en-US" altLang="zh-CN" sz="1200" dirty="0" smtClean="0"/>
              <a:t>——</a:t>
            </a:r>
            <a:r>
              <a:rPr lang="zh-CN" altLang="en-US" sz="1200" dirty="0" smtClean="0"/>
              <a:t>第二十一类九十七章标题为艺术品、收藏品及古物，由此可知，大部分的艺术品可归入第九十七章。</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圆角矩形 7"/>
          <p:cNvSpPr/>
          <p:nvPr/>
        </p:nvSpPr>
        <p:spPr>
          <a:xfrm>
            <a:off x="2700000" y="626956"/>
            <a:ext cx="3600000" cy="360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第九十七章共有六个品目：</a:t>
            </a:r>
            <a:endParaRPr lang="zh-CN" altLang="en-US" dirty="0">
              <a:solidFill>
                <a:schemeClr val="tx1"/>
              </a:solidFill>
            </a:endParaRPr>
          </a:p>
        </p:txBody>
      </p:sp>
      <p:sp>
        <p:nvSpPr>
          <p:cNvPr id="10" name="原创设计师QQ598969553             _19"/>
          <p:cNvSpPr/>
          <p:nvPr/>
        </p:nvSpPr>
        <p:spPr bwMode="auto">
          <a:xfrm>
            <a:off x="972000" y="1274956"/>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1" name="TextBox 10"/>
          <p:cNvSpPr txBox="1"/>
          <p:nvPr/>
        </p:nvSpPr>
        <p:spPr>
          <a:xfrm>
            <a:off x="1116000" y="1265624"/>
            <a:ext cx="1080000" cy="369332"/>
          </a:xfrm>
          <a:prstGeom prst="rect">
            <a:avLst/>
          </a:prstGeom>
          <a:noFill/>
        </p:spPr>
        <p:txBody>
          <a:bodyPr wrap="square" rtlCol="0">
            <a:spAutoFit/>
          </a:bodyPr>
          <a:lstStyle/>
          <a:p>
            <a:r>
              <a:rPr lang="en-US" altLang="zh-CN" b="1" dirty="0" smtClean="0">
                <a:solidFill>
                  <a:schemeClr val="bg1"/>
                </a:solidFill>
              </a:rPr>
              <a:t>97.01</a:t>
            </a:r>
            <a:endParaRPr lang="zh-CN" altLang="en-US" b="1" dirty="0">
              <a:solidFill>
                <a:schemeClr val="bg1"/>
              </a:solidFill>
            </a:endParaRPr>
          </a:p>
        </p:txBody>
      </p:sp>
      <p:sp>
        <p:nvSpPr>
          <p:cNvPr id="12" name="TextBox 11"/>
          <p:cNvSpPr txBox="1"/>
          <p:nvPr/>
        </p:nvSpPr>
        <p:spPr>
          <a:xfrm>
            <a:off x="1332000" y="1922956"/>
            <a:ext cx="3240000" cy="2144177"/>
          </a:xfrm>
          <a:prstGeom prst="rect">
            <a:avLst/>
          </a:prstGeom>
          <a:noFill/>
        </p:spPr>
        <p:txBody>
          <a:bodyPr wrap="square" rtlCol="0">
            <a:spAutoFit/>
          </a:bodyPr>
          <a:lstStyle/>
          <a:p>
            <a:pPr>
              <a:lnSpc>
                <a:spcPts val="2000"/>
              </a:lnSpc>
            </a:pPr>
            <a:r>
              <a:rPr lang="zh-CN" altLang="en-US" sz="1200" dirty="0" smtClean="0"/>
              <a:t>油画、粉画及其他绘画，但带有手工绘制及手工描饰的制品或品目</a:t>
            </a:r>
            <a:r>
              <a:rPr lang="en-US" altLang="zh-CN" sz="1200" dirty="0" smtClean="0"/>
              <a:t>49.06</a:t>
            </a:r>
            <a:r>
              <a:rPr lang="zh-CN" altLang="en-US" sz="1200" dirty="0" smtClean="0"/>
              <a:t>的图纸除外；拼贴画及类似装饰板。除了排他条款所列如各类设计原稿及摄影舞台布景外，大部分的手绘画可归入本品目。本品目所指的手绘画应完全用手工绘制，且不论其艺术价值如何。一般的手绘画带有画框，如果框架的种类及价值与作品相称，则应与作品一并归类。</a:t>
            </a:r>
            <a:endParaRPr lang="zh-CN" altLang="en-US" sz="1200" dirty="0"/>
          </a:p>
        </p:txBody>
      </p:sp>
      <p:pic>
        <p:nvPicPr>
          <p:cNvPr id="2050" name="Picture 2"/>
          <p:cNvPicPr>
            <a:picLocks noChangeAspect="1" noChangeArrowheads="1"/>
          </p:cNvPicPr>
          <p:nvPr/>
        </p:nvPicPr>
        <p:blipFill>
          <a:blip r:embed="rId5" cstate="print"/>
          <a:srcRect/>
          <a:stretch>
            <a:fillRect/>
          </a:stretch>
        </p:blipFill>
        <p:spPr bwMode="auto">
          <a:xfrm>
            <a:off x="5004000" y="1418956"/>
            <a:ext cx="3409366" cy="3176094"/>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19"/>
          <p:cNvSpPr/>
          <p:nvPr/>
        </p:nvSpPr>
        <p:spPr bwMode="auto">
          <a:xfrm>
            <a:off x="612000" y="780288"/>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0" name="TextBox 9"/>
          <p:cNvSpPr txBox="1"/>
          <p:nvPr/>
        </p:nvSpPr>
        <p:spPr>
          <a:xfrm>
            <a:off x="756000" y="770956"/>
            <a:ext cx="1080000" cy="369332"/>
          </a:xfrm>
          <a:prstGeom prst="rect">
            <a:avLst/>
          </a:prstGeom>
          <a:noFill/>
        </p:spPr>
        <p:txBody>
          <a:bodyPr wrap="square" rtlCol="0">
            <a:spAutoFit/>
          </a:bodyPr>
          <a:lstStyle/>
          <a:p>
            <a:r>
              <a:rPr lang="en-US" altLang="zh-CN" b="1" dirty="0" smtClean="0">
                <a:solidFill>
                  <a:schemeClr val="bg1"/>
                </a:solidFill>
              </a:rPr>
              <a:t>97.02</a:t>
            </a:r>
            <a:endParaRPr lang="zh-CN" altLang="en-US" b="1" dirty="0">
              <a:solidFill>
                <a:schemeClr val="bg1"/>
              </a:solidFill>
            </a:endParaRPr>
          </a:p>
        </p:txBody>
      </p:sp>
      <p:sp>
        <p:nvSpPr>
          <p:cNvPr id="11" name="TextBox 10"/>
          <p:cNvSpPr txBox="1"/>
          <p:nvPr/>
        </p:nvSpPr>
        <p:spPr>
          <a:xfrm>
            <a:off x="540000" y="1202956"/>
            <a:ext cx="3888000" cy="1118255"/>
          </a:xfrm>
          <a:prstGeom prst="rect">
            <a:avLst/>
          </a:prstGeom>
          <a:noFill/>
        </p:spPr>
        <p:txBody>
          <a:bodyPr wrap="square" rtlCol="0">
            <a:spAutoFit/>
          </a:bodyPr>
          <a:lstStyle/>
          <a:p>
            <a:pPr>
              <a:lnSpc>
                <a:spcPts val="2000"/>
              </a:lnSpc>
            </a:pPr>
            <a:r>
              <a:rPr lang="zh-CN" altLang="en-US" sz="1200" dirty="0" smtClean="0"/>
              <a:t>雕版画、印制画、石印画的原本。本品目的画作也必须完全用手工制作，不包括使用机械或照相制版方法制作，且必须为原本。且与</a:t>
            </a:r>
            <a:r>
              <a:rPr lang="en-US" altLang="zh-CN" sz="1200" dirty="0" smtClean="0"/>
              <a:t>97.01</a:t>
            </a:r>
            <a:r>
              <a:rPr lang="zh-CN" altLang="en-US" sz="1200" dirty="0" smtClean="0"/>
              <a:t>相同，画作带有的画框种类及价值如果与作品相称，则应与作品一并归类。</a:t>
            </a:r>
            <a:endParaRPr lang="zh-CN" altLang="en-US" sz="1200" dirty="0"/>
          </a:p>
        </p:txBody>
      </p:sp>
      <p:pic>
        <p:nvPicPr>
          <p:cNvPr id="3074" name="Picture 2"/>
          <p:cNvPicPr>
            <a:picLocks noChangeAspect="1" noChangeArrowheads="1"/>
          </p:cNvPicPr>
          <p:nvPr/>
        </p:nvPicPr>
        <p:blipFill>
          <a:blip r:embed="rId5" cstate="print"/>
          <a:srcRect/>
          <a:stretch>
            <a:fillRect/>
          </a:stretch>
        </p:blipFill>
        <p:spPr bwMode="auto">
          <a:xfrm>
            <a:off x="540000" y="2786956"/>
            <a:ext cx="3870552" cy="1591569"/>
          </a:xfrm>
          <a:prstGeom prst="rect">
            <a:avLst/>
          </a:prstGeom>
          <a:noFill/>
          <a:ln w="9525">
            <a:noFill/>
            <a:miter lim="800000"/>
            <a:headEnd/>
            <a:tailEnd/>
          </a:ln>
        </p:spPr>
      </p:pic>
      <p:sp>
        <p:nvSpPr>
          <p:cNvPr id="12" name="原创设计师QQ598969553             _19"/>
          <p:cNvSpPr/>
          <p:nvPr/>
        </p:nvSpPr>
        <p:spPr bwMode="auto">
          <a:xfrm>
            <a:off x="4788000" y="780288"/>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3" name="TextBox 12"/>
          <p:cNvSpPr txBox="1"/>
          <p:nvPr/>
        </p:nvSpPr>
        <p:spPr>
          <a:xfrm>
            <a:off x="4932000" y="770956"/>
            <a:ext cx="1080000" cy="369332"/>
          </a:xfrm>
          <a:prstGeom prst="rect">
            <a:avLst/>
          </a:prstGeom>
          <a:noFill/>
        </p:spPr>
        <p:txBody>
          <a:bodyPr wrap="square" rtlCol="0">
            <a:spAutoFit/>
          </a:bodyPr>
          <a:lstStyle/>
          <a:p>
            <a:r>
              <a:rPr lang="en-US" altLang="zh-CN" b="1" dirty="0" smtClean="0">
                <a:solidFill>
                  <a:schemeClr val="bg1"/>
                </a:solidFill>
              </a:rPr>
              <a:t>97.03</a:t>
            </a:r>
            <a:endParaRPr lang="zh-CN" altLang="en-US" b="1" dirty="0">
              <a:solidFill>
                <a:schemeClr val="bg1"/>
              </a:solidFill>
            </a:endParaRPr>
          </a:p>
        </p:txBody>
      </p:sp>
      <p:sp>
        <p:nvSpPr>
          <p:cNvPr id="14" name="TextBox 13"/>
          <p:cNvSpPr txBox="1"/>
          <p:nvPr/>
        </p:nvSpPr>
        <p:spPr>
          <a:xfrm>
            <a:off x="4716000" y="1202956"/>
            <a:ext cx="3888000" cy="1118255"/>
          </a:xfrm>
          <a:prstGeom prst="rect">
            <a:avLst/>
          </a:prstGeom>
          <a:noFill/>
        </p:spPr>
        <p:txBody>
          <a:bodyPr wrap="square" rtlCol="0">
            <a:spAutoFit/>
          </a:bodyPr>
          <a:lstStyle/>
          <a:p>
            <a:pPr>
              <a:lnSpc>
                <a:spcPts val="2000"/>
              </a:lnSpc>
            </a:pPr>
            <a:r>
              <a:rPr lang="zh-CN" altLang="en-US" sz="1200" dirty="0" smtClean="0"/>
              <a:t>各种材料制的雕塑品原件。值得注意的是，本品目的雕塑品必须为原件。不包括具有商业性质的装饰用雕塑品、个人装饰品及其他具有商业性质的传统手工艺品和批量生产的复制品。</a:t>
            </a:r>
            <a:endParaRPr lang="zh-CN" altLang="en-US" sz="1200" dirty="0"/>
          </a:p>
        </p:txBody>
      </p:sp>
      <p:pic>
        <p:nvPicPr>
          <p:cNvPr id="3075" name="Picture 3"/>
          <p:cNvPicPr>
            <a:picLocks noChangeAspect="1" noChangeArrowheads="1"/>
          </p:cNvPicPr>
          <p:nvPr/>
        </p:nvPicPr>
        <p:blipFill>
          <a:blip r:embed="rId6" cstate="print"/>
          <a:srcRect/>
          <a:stretch>
            <a:fillRect/>
          </a:stretch>
        </p:blipFill>
        <p:spPr bwMode="auto">
          <a:xfrm>
            <a:off x="5580000" y="2426956"/>
            <a:ext cx="2160000" cy="2471225"/>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19"/>
          <p:cNvSpPr/>
          <p:nvPr/>
        </p:nvSpPr>
        <p:spPr bwMode="auto">
          <a:xfrm>
            <a:off x="612000" y="780288"/>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0" name="TextBox 9"/>
          <p:cNvSpPr txBox="1"/>
          <p:nvPr/>
        </p:nvSpPr>
        <p:spPr>
          <a:xfrm>
            <a:off x="756000" y="770956"/>
            <a:ext cx="1080000" cy="369332"/>
          </a:xfrm>
          <a:prstGeom prst="rect">
            <a:avLst/>
          </a:prstGeom>
          <a:noFill/>
        </p:spPr>
        <p:txBody>
          <a:bodyPr wrap="square" rtlCol="0">
            <a:spAutoFit/>
          </a:bodyPr>
          <a:lstStyle/>
          <a:p>
            <a:r>
              <a:rPr lang="en-US" altLang="zh-CN" b="1" dirty="0" smtClean="0">
                <a:solidFill>
                  <a:schemeClr val="bg1"/>
                </a:solidFill>
              </a:rPr>
              <a:t>97.04</a:t>
            </a:r>
            <a:endParaRPr lang="zh-CN" altLang="en-US" b="1" dirty="0">
              <a:solidFill>
                <a:schemeClr val="bg1"/>
              </a:solidFill>
            </a:endParaRPr>
          </a:p>
        </p:txBody>
      </p:sp>
      <p:sp>
        <p:nvSpPr>
          <p:cNvPr id="11" name="TextBox 10"/>
          <p:cNvSpPr txBox="1"/>
          <p:nvPr/>
        </p:nvSpPr>
        <p:spPr>
          <a:xfrm>
            <a:off x="540000" y="1202956"/>
            <a:ext cx="3888000" cy="1631216"/>
          </a:xfrm>
          <a:prstGeom prst="rect">
            <a:avLst/>
          </a:prstGeom>
          <a:noFill/>
        </p:spPr>
        <p:txBody>
          <a:bodyPr wrap="square" rtlCol="0">
            <a:spAutoFit/>
          </a:bodyPr>
          <a:lstStyle/>
          <a:p>
            <a:pPr>
              <a:lnSpc>
                <a:spcPts val="2000"/>
              </a:lnSpc>
            </a:pPr>
            <a:r>
              <a:rPr lang="zh-CN" altLang="en-US" sz="1200" dirty="0" smtClean="0"/>
              <a:t>使用过或未使用过的邮票、印花税票、邮戳印记、首日封、邮政信笺（印有邮票的纸品）及类似品，但品目</a:t>
            </a:r>
            <a:r>
              <a:rPr lang="en-US" altLang="zh-CN" sz="1200" dirty="0" smtClean="0"/>
              <a:t>49.07</a:t>
            </a:r>
            <a:r>
              <a:rPr lang="zh-CN" altLang="en-US" sz="1200" dirty="0" smtClean="0"/>
              <a:t>的货品除外。本品目的邮票可以是使用过的，但流通的或新发行的邮票应归入品目</a:t>
            </a:r>
            <a:r>
              <a:rPr lang="en-US" altLang="zh-CN" sz="1200" dirty="0" smtClean="0"/>
              <a:t>49.07</a:t>
            </a:r>
            <a:r>
              <a:rPr lang="zh-CN" altLang="en-US" sz="1200" dirty="0" smtClean="0"/>
              <a:t>。邮票一般收藏于集邮册内，如集邮册具有收藏价值，可作为上述物品的组成部分归类。</a:t>
            </a:r>
            <a:endParaRPr lang="zh-CN" altLang="en-US" sz="1200" dirty="0"/>
          </a:p>
        </p:txBody>
      </p:sp>
      <p:pic>
        <p:nvPicPr>
          <p:cNvPr id="4098" name="Picture 2"/>
          <p:cNvPicPr>
            <a:picLocks noChangeAspect="1" noChangeArrowheads="1"/>
          </p:cNvPicPr>
          <p:nvPr/>
        </p:nvPicPr>
        <p:blipFill>
          <a:blip r:embed="rId5" cstate="print"/>
          <a:srcRect/>
          <a:stretch>
            <a:fillRect/>
          </a:stretch>
        </p:blipFill>
        <p:spPr bwMode="auto">
          <a:xfrm>
            <a:off x="1116000" y="2930956"/>
            <a:ext cx="2633715" cy="1917932"/>
          </a:xfrm>
          <a:prstGeom prst="rect">
            <a:avLst/>
          </a:prstGeom>
          <a:noFill/>
          <a:ln w="9525">
            <a:noFill/>
            <a:miter lim="800000"/>
            <a:headEnd/>
            <a:tailEnd/>
          </a:ln>
        </p:spPr>
      </p:pic>
      <p:sp>
        <p:nvSpPr>
          <p:cNvPr id="12" name="原创设计师QQ598969553             _19"/>
          <p:cNvSpPr/>
          <p:nvPr/>
        </p:nvSpPr>
        <p:spPr bwMode="auto">
          <a:xfrm>
            <a:off x="4788000" y="780288"/>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3" name="TextBox 12"/>
          <p:cNvSpPr txBox="1"/>
          <p:nvPr/>
        </p:nvSpPr>
        <p:spPr>
          <a:xfrm>
            <a:off x="4932000" y="770956"/>
            <a:ext cx="1080000" cy="369332"/>
          </a:xfrm>
          <a:prstGeom prst="rect">
            <a:avLst/>
          </a:prstGeom>
          <a:noFill/>
        </p:spPr>
        <p:txBody>
          <a:bodyPr wrap="square" rtlCol="0">
            <a:spAutoFit/>
          </a:bodyPr>
          <a:lstStyle/>
          <a:p>
            <a:r>
              <a:rPr lang="en-US" altLang="zh-CN" b="1" dirty="0" smtClean="0">
                <a:solidFill>
                  <a:schemeClr val="bg1"/>
                </a:solidFill>
              </a:rPr>
              <a:t>97.05</a:t>
            </a:r>
            <a:endParaRPr lang="zh-CN" altLang="en-US" b="1" dirty="0">
              <a:solidFill>
                <a:schemeClr val="bg1"/>
              </a:solidFill>
            </a:endParaRPr>
          </a:p>
        </p:txBody>
      </p:sp>
      <p:sp>
        <p:nvSpPr>
          <p:cNvPr id="14" name="TextBox 13"/>
          <p:cNvSpPr txBox="1"/>
          <p:nvPr/>
        </p:nvSpPr>
        <p:spPr>
          <a:xfrm>
            <a:off x="4716000" y="1202956"/>
            <a:ext cx="3888000" cy="1631216"/>
          </a:xfrm>
          <a:prstGeom prst="rect">
            <a:avLst/>
          </a:prstGeom>
          <a:noFill/>
        </p:spPr>
        <p:txBody>
          <a:bodyPr wrap="square" rtlCol="0">
            <a:spAutoFit/>
          </a:bodyPr>
          <a:lstStyle/>
          <a:p>
            <a:pPr>
              <a:lnSpc>
                <a:spcPts val="2000"/>
              </a:lnSpc>
            </a:pPr>
            <a:r>
              <a:rPr lang="zh-CN" altLang="en-US" sz="1200" dirty="0" smtClean="0"/>
              <a:t>具有动物学、植物学、矿物学、解剖学、历史学、考古学、古生物学、人种学或钱币学意义的收集品及珍藏品。本品目的物品由于其稀少、类别或外观具有意义，如化石标本、木乃伊等。本品目包括具有钱币学意义的收集品及珍藏品，但不包括流通的法定货币应归入品目</a:t>
            </a:r>
            <a:r>
              <a:rPr lang="en-US" altLang="zh-CN" sz="1200" dirty="0" smtClean="0"/>
              <a:t>71.18</a:t>
            </a:r>
            <a:r>
              <a:rPr lang="zh-CN" altLang="en-US" sz="1200" dirty="0" smtClean="0"/>
              <a:t>。</a:t>
            </a:r>
            <a:endParaRPr lang="zh-CN" altLang="en-US" sz="1200" dirty="0"/>
          </a:p>
        </p:txBody>
      </p:sp>
      <p:pic>
        <p:nvPicPr>
          <p:cNvPr id="4099" name="Picture 3"/>
          <p:cNvPicPr>
            <a:picLocks noChangeAspect="1" noChangeArrowheads="1"/>
          </p:cNvPicPr>
          <p:nvPr/>
        </p:nvPicPr>
        <p:blipFill>
          <a:blip r:embed="rId6" cstate="print"/>
          <a:srcRect/>
          <a:stretch>
            <a:fillRect/>
          </a:stretch>
        </p:blipFill>
        <p:spPr bwMode="auto">
          <a:xfrm>
            <a:off x="5364000" y="2930956"/>
            <a:ext cx="2736000" cy="1930875"/>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19"/>
          <p:cNvSpPr/>
          <p:nvPr/>
        </p:nvSpPr>
        <p:spPr bwMode="auto">
          <a:xfrm>
            <a:off x="612000" y="780288"/>
            <a:ext cx="864000" cy="343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p>
        </p:txBody>
      </p:sp>
      <p:sp>
        <p:nvSpPr>
          <p:cNvPr id="10" name="TextBox 9"/>
          <p:cNvSpPr txBox="1"/>
          <p:nvPr/>
        </p:nvSpPr>
        <p:spPr>
          <a:xfrm>
            <a:off x="756000" y="770956"/>
            <a:ext cx="1080000" cy="369332"/>
          </a:xfrm>
          <a:prstGeom prst="rect">
            <a:avLst/>
          </a:prstGeom>
          <a:noFill/>
        </p:spPr>
        <p:txBody>
          <a:bodyPr wrap="square" rtlCol="0">
            <a:spAutoFit/>
          </a:bodyPr>
          <a:lstStyle/>
          <a:p>
            <a:r>
              <a:rPr lang="en-US" altLang="zh-CN" b="1" dirty="0" smtClean="0">
                <a:solidFill>
                  <a:schemeClr val="bg1"/>
                </a:solidFill>
              </a:rPr>
              <a:t>97.06</a:t>
            </a:r>
            <a:endParaRPr lang="zh-CN" altLang="en-US" b="1" dirty="0">
              <a:solidFill>
                <a:schemeClr val="bg1"/>
              </a:solidFill>
            </a:endParaRPr>
          </a:p>
        </p:txBody>
      </p:sp>
      <p:sp>
        <p:nvSpPr>
          <p:cNvPr id="11" name="TextBox 10"/>
          <p:cNvSpPr txBox="1"/>
          <p:nvPr/>
        </p:nvSpPr>
        <p:spPr>
          <a:xfrm>
            <a:off x="684000" y="1202956"/>
            <a:ext cx="7992000" cy="605294"/>
          </a:xfrm>
          <a:prstGeom prst="rect">
            <a:avLst/>
          </a:prstGeom>
          <a:noFill/>
        </p:spPr>
        <p:txBody>
          <a:bodyPr wrap="square" rtlCol="0">
            <a:spAutoFit/>
          </a:bodyPr>
          <a:lstStyle/>
          <a:p>
            <a:pPr>
              <a:lnSpc>
                <a:spcPts val="2000"/>
              </a:lnSpc>
            </a:pPr>
            <a:r>
              <a:rPr lang="zh-CN" altLang="en-US" sz="1200" dirty="0" smtClean="0"/>
              <a:t>超过一百年的古物。本品目包括所有超过一百年的古物，但品目</a:t>
            </a:r>
            <a:r>
              <a:rPr lang="en-US" altLang="zh-CN" sz="1200" dirty="0" smtClean="0"/>
              <a:t>97.01</a:t>
            </a:r>
            <a:r>
              <a:rPr lang="zh-CN" altLang="en-US" sz="1200" dirty="0" smtClean="0"/>
              <a:t>至</a:t>
            </a:r>
            <a:r>
              <a:rPr lang="en-US" altLang="zh-CN" sz="1200" dirty="0" smtClean="0"/>
              <a:t>97.05</a:t>
            </a:r>
            <a:r>
              <a:rPr lang="zh-CN" altLang="en-US" sz="1200" dirty="0" smtClean="0"/>
              <a:t>的物品及品目</a:t>
            </a:r>
            <a:r>
              <a:rPr lang="en-US" altLang="zh-CN" sz="1200" dirty="0" smtClean="0"/>
              <a:t>71.01</a:t>
            </a:r>
            <a:r>
              <a:rPr lang="zh-CN" altLang="en-US" sz="1200" dirty="0" smtClean="0"/>
              <a:t>至</a:t>
            </a:r>
            <a:r>
              <a:rPr lang="en-US" altLang="zh-CN" sz="1200" dirty="0" smtClean="0"/>
              <a:t>71.03</a:t>
            </a:r>
            <a:r>
              <a:rPr lang="zh-CN" altLang="en-US" sz="1200" dirty="0" smtClean="0"/>
              <a:t>的物品除外。例如一副手绘油画，即使其已超过一百年，仍应归入品目</a:t>
            </a:r>
            <a:r>
              <a:rPr lang="en-US" altLang="zh-CN" sz="1200" dirty="0" smtClean="0"/>
              <a:t>97.01</a:t>
            </a:r>
            <a:r>
              <a:rPr lang="zh-CN" altLang="en-US" sz="1200" dirty="0" smtClean="0"/>
              <a:t>。</a:t>
            </a:r>
            <a:endParaRPr lang="zh-CN" altLang="en-US" sz="1200" dirty="0"/>
          </a:p>
        </p:txBody>
      </p:sp>
      <p:pic>
        <p:nvPicPr>
          <p:cNvPr id="5122" name="Picture 2"/>
          <p:cNvPicPr>
            <a:picLocks noChangeAspect="1" noChangeArrowheads="1"/>
          </p:cNvPicPr>
          <p:nvPr/>
        </p:nvPicPr>
        <p:blipFill>
          <a:blip r:embed="rId5" cstate="print"/>
          <a:srcRect/>
          <a:stretch>
            <a:fillRect/>
          </a:stretch>
        </p:blipFill>
        <p:spPr bwMode="auto">
          <a:xfrm>
            <a:off x="1332000" y="2066956"/>
            <a:ext cx="2589068" cy="2565369"/>
          </a:xfrm>
          <a:prstGeom prst="rect">
            <a:avLst/>
          </a:prstGeom>
          <a:noFill/>
          <a:ln w="9525">
            <a:noFill/>
            <a:miter lim="800000"/>
            <a:headEnd/>
            <a:tailEnd/>
          </a:ln>
        </p:spPr>
      </p:pic>
      <p:pic>
        <p:nvPicPr>
          <p:cNvPr id="5123" name="Picture 3"/>
          <p:cNvPicPr>
            <a:picLocks noChangeAspect="1" noChangeArrowheads="1"/>
          </p:cNvPicPr>
          <p:nvPr/>
        </p:nvPicPr>
        <p:blipFill>
          <a:blip r:embed="rId6" cstate="print"/>
          <a:srcRect/>
          <a:stretch>
            <a:fillRect/>
          </a:stretch>
        </p:blipFill>
        <p:spPr bwMode="auto">
          <a:xfrm>
            <a:off x="5076000" y="2066956"/>
            <a:ext cx="2592000" cy="2592000"/>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03179"/>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商检</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原创设计师QQ598969553             _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1"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397521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684000" y="769970"/>
            <a:ext cx="7848000" cy="3416320"/>
          </a:xfrm>
          <a:prstGeom prst="rect">
            <a:avLst/>
          </a:prstGeom>
        </p:spPr>
        <p:txBody>
          <a:bodyPr wrap="square">
            <a:spAutoFit/>
          </a:bodyPr>
          <a:lstStyle/>
          <a:p>
            <a:pPr algn="ct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45</a:t>
            </a:r>
            <a:r>
              <a:rPr lang="zh-CN" altLang="en-US" sz="1200" b="1" dirty="0" smtClean="0">
                <a:solidFill>
                  <a:schemeClr val="accent1"/>
                </a:solidFill>
              </a:rPr>
              <a:t>号</a:t>
            </a:r>
          </a:p>
          <a:p>
            <a:pPr algn="ctr"/>
            <a:endParaRPr lang="zh-CN" altLang="en-US" sz="1200" b="1" dirty="0" smtClean="0">
              <a:solidFill>
                <a:schemeClr val="accent1"/>
              </a:solidFill>
            </a:endParaRPr>
          </a:p>
          <a:p>
            <a:pPr algn="ctr"/>
            <a:r>
              <a:rPr lang="zh-CN" altLang="en-US" sz="1200" b="1" dirty="0" smtClean="0">
                <a:solidFill>
                  <a:schemeClr val="accent1"/>
                </a:solidFill>
              </a:rPr>
              <a:t>质检总局关于中国向新西兰出口新鲜洋葱植物卫生要求的公告</a:t>
            </a:r>
          </a:p>
          <a:p>
            <a:endParaRPr lang="zh-CN" altLang="en-US" sz="1200" dirty="0" smtClean="0"/>
          </a:p>
          <a:p>
            <a:r>
              <a:rPr lang="zh-CN" altLang="en-US" sz="1200" dirty="0" smtClean="0"/>
              <a:t>   </a:t>
            </a:r>
            <a:r>
              <a:rPr lang="zh-CN" altLang="en-US" sz="1200" dirty="0" smtClean="0"/>
              <a:t>       </a:t>
            </a:r>
            <a:r>
              <a:rPr lang="zh-CN" altLang="en-US" sz="1200" dirty="0" smtClean="0"/>
              <a:t>经质检总局与新西兰初级产业部友好协商，已就中国输新新鲜洋葱的植物卫生要求达成一致，符合</a:t>
            </a:r>
            <a:r>
              <a:rPr lang="en-US" altLang="zh-CN" sz="1200" dirty="0" smtClean="0"/>
              <a:t>《</a:t>
            </a:r>
            <a:r>
              <a:rPr lang="zh-CN" altLang="en-US" sz="1200" dirty="0" smtClean="0"/>
              <a:t>新西兰新鲜洋葱进口卫生标准</a:t>
            </a:r>
            <a:r>
              <a:rPr lang="en-US" altLang="zh-CN" sz="1200" dirty="0" smtClean="0"/>
              <a:t>》</a:t>
            </a:r>
            <a:r>
              <a:rPr lang="zh-CN" altLang="en-US" sz="1200" dirty="0" smtClean="0"/>
              <a:t>（</a:t>
            </a:r>
            <a:r>
              <a:rPr lang="en-US" altLang="zh-CN" sz="1200" dirty="0" smtClean="0"/>
              <a:t>IHS</a:t>
            </a:r>
            <a:r>
              <a:rPr lang="zh-CN" altLang="en-US" sz="1200" dirty="0" smtClean="0"/>
              <a:t>，见附件）的中国新鲜洋葱可以向新西兰出口。</a:t>
            </a:r>
          </a:p>
          <a:p>
            <a:endParaRPr lang="zh-CN" altLang="en-US" sz="1200" dirty="0" smtClean="0"/>
          </a:p>
          <a:p>
            <a:r>
              <a:rPr lang="zh-CN" altLang="en-US" sz="1200" dirty="0" smtClean="0"/>
              <a:t>         本</a:t>
            </a:r>
            <a:r>
              <a:rPr lang="zh-CN" altLang="en-US" sz="1200" dirty="0" smtClean="0"/>
              <a:t>公告自公布之日起实施。</a:t>
            </a:r>
          </a:p>
          <a:p>
            <a:endParaRPr lang="zh-CN" altLang="en-US" sz="1200" dirty="0" smtClean="0"/>
          </a:p>
          <a:p>
            <a:r>
              <a:rPr lang="zh-CN" altLang="en-US" sz="1200" dirty="0" smtClean="0"/>
              <a:t>   </a:t>
            </a:r>
            <a:r>
              <a:rPr lang="zh-CN" altLang="en-US" sz="1200" dirty="0" smtClean="0"/>
              <a:t>      </a:t>
            </a:r>
            <a:r>
              <a:rPr lang="zh-CN" altLang="en-US" sz="1200" dirty="0" smtClean="0"/>
              <a:t>附件：</a:t>
            </a:r>
            <a:r>
              <a:rPr lang="en-US" altLang="zh-CN" sz="1200" dirty="0" smtClean="0">
                <a:hlinkClick r:id="rId5" action="ppaction://hlinkfile"/>
              </a:rPr>
              <a:t>1. </a:t>
            </a:r>
            <a:r>
              <a:rPr lang="zh-CN" altLang="en-US" sz="1200" dirty="0" smtClean="0">
                <a:hlinkClick r:id="rId5" action="ppaction://hlinkfile"/>
              </a:rPr>
              <a:t>新西兰新鲜洋葱进口卫生标准（</a:t>
            </a:r>
            <a:r>
              <a:rPr lang="en-US" altLang="zh-CN" sz="1200" dirty="0" smtClean="0">
                <a:hlinkClick r:id="rId5" action="ppaction://hlinkfile"/>
              </a:rPr>
              <a:t>IHS</a:t>
            </a:r>
            <a:r>
              <a:rPr lang="zh-CN" altLang="en-US" sz="1200" dirty="0" smtClean="0">
                <a:hlinkClick r:id="rId5" action="ppaction://hlinkfile"/>
              </a:rPr>
              <a:t>）</a:t>
            </a:r>
            <a:endParaRPr lang="zh-CN" altLang="en-US" sz="1200" dirty="0" smtClean="0"/>
          </a:p>
          <a:p>
            <a:endParaRPr lang="zh-CN" altLang="en-US" sz="1200" dirty="0" smtClean="0"/>
          </a:p>
          <a:p>
            <a:r>
              <a:rPr lang="zh-CN" altLang="en-US" sz="1200" dirty="0" smtClean="0"/>
              <a:t>        </a:t>
            </a:r>
            <a:r>
              <a:rPr lang="zh-CN" altLang="en-US" sz="1200" dirty="0" smtClean="0"/>
              <a:t>              </a:t>
            </a:r>
            <a:r>
              <a:rPr lang="en-US" altLang="zh-CN" sz="1200" dirty="0" smtClean="0">
                <a:hlinkClick r:id="rId6" action="ppaction://hlinkfile"/>
              </a:rPr>
              <a:t>2</a:t>
            </a:r>
            <a:r>
              <a:rPr lang="en-US" altLang="zh-CN" sz="1200" dirty="0" smtClean="0">
                <a:hlinkClick r:id="rId6" action="ppaction://hlinkfile"/>
              </a:rPr>
              <a:t>. </a:t>
            </a:r>
            <a:r>
              <a:rPr lang="zh-CN" altLang="en-US" sz="1200" dirty="0" smtClean="0">
                <a:hlinkClick r:id="rId6" action="ppaction://hlinkfile"/>
              </a:rPr>
              <a:t>新西兰新鲜洋葱进口卫生标准（</a:t>
            </a:r>
            <a:r>
              <a:rPr lang="en-US" altLang="zh-CN" sz="1200" dirty="0" smtClean="0">
                <a:hlinkClick r:id="rId6" action="ppaction://hlinkfile"/>
              </a:rPr>
              <a:t>IHS</a:t>
            </a:r>
            <a:r>
              <a:rPr lang="zh-CN" altLang="en-US" sz="1200" dirty="0" smtClean="0">
                <a:hlinkClick r:id="rId6" action="ppaction://hlinkfile"/>
              </a:rPr>
              <a:t>）参考译文</a:t>
            </a:r>
            <a:endParaRPr lang="zh-CN" altLang="en-US" sz="1200" dirty="0" smtClean="0"/>
          </a:p>
          <a:p>
            <a:endParaRPr lang="zh-CN" altLang="en-US" sz="1200" dirty="0" smtClean="0"/>
          </a:p>
          <a:p>
            <a:r>
              <a:rPr lang="zh-CN" altLang="en-US" sz="1200" dirty="0" smtClean="0"/>
              <a:t>    </a:t>
            </a:r>
          </a:p>
          <a:p>
            <a:endParaRPr lang="zh-CN" altLang="en-US" sz="1200" dirty="0" smtClean="0"/>
          </a:p>
          <a:p>
            <a:pPr algn="r"/>
            <a:r>
              <a:rPr lang="zh-CN" altLang="en-US" sz="1200" dirty="0" smtClean="0"/>
              <a:t>质检总局</a:t>
            </a:r>
          </a:p>
          <a:p>
            <a:pPr algn="r"/>
            <a:endParaRPr lang="zh-CN" altLang="en-US" sz="1200" dirty="0" smtClean="0"/>
          </a:p>
          <a:p>
            <a:pPr algn="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13</a:t>
            </a:r>
            <a:r>
              <a:rPr lang="zh-CN" altLang="en-US" sz="1200" dirty="0" smtClean="0"/>
              <a:t>日</a:t>
            </a:r>
            <a:endParaRPr lang="zh-CN" altLang="en-US" sz="1200" dirty="0"/>
          </a:p>
        </p:txBody>
      </p:sp>
      <p:pic>
        <p:nvPicPr>
          <p:cNvPr id="6146" name="Picture 2"/>
          <p:cNvPicPr>
            <a:picLocks noChangeAspect="1" noChangeArrowheads="1"/>
          </p:cNvPicPr>
          <p:nvPr/>
        </p:nvPicPr>
        <p:blipFill>
          <a:blip r:embed="rId7" cstate="print"/>
          <a:srcRect/>
          <a:stretch>
            <a:fillRect/>
          </a:stretch>
        </p:blipFill>
        <p:spPr bwMode="auto">
          <a:xfrm>
            <a:off x="684000" y="3218956"/>
            <a:ext cx="2109211" cy="1705007"/>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0" name="矩形 9"/>
          <p:cNvSpPr/>
          <p:nvPr/>
        </p:nvSpPr>
        <p:spPr>
          <a:xfrm>
            <a:off x="612000" y="626956"/>
            <a:ext cx="7920000" cy="3231654"/>
          </a:xfrm>
          <a:prstGeom prst="rect">
            <a:avLst/>
          </a:prstGeom>
        </p:spPr>
        <p:txBody>
          <a:bodyPr wrap="square">
            <a:spAutoFit/>
          </a:bodyPr>
          <a:lstStyle/>
          <a:p>
            <a:pPr algn="ct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46</a:t>
            </a:r>
            <a:r>
              <a:rPr lang="zh-CN" altLang="en-US" sz="1200" b="1" dirty="0" smtClean="0">
                <a:solidFill>
                  <a:schemeClr val="accent1"/>
                </a:solidFill>
              </a:rPr>
              <a:t>号</a:t>
            </a:r>
          </a:p>
          <a:p>
            <a:pPr algn="ctr"/>
            <a:endParaRPr lang="zh-CN" altLang="en-US" sz="1200" b="1" dirty="0" smtClean="0">
              <a:solidFill>
                <a:schemeClr val="accent1"/>
              </a:solidFill>
            </a:endParaRPr>
          </a:p>
          <a:p>
            <a:pPr algn="ctr"/>
            <a:r>
              <a:rPr lang="zh-CN" altLang="en-US" sz="1200" b="1" dirty="0" smtClean="0">
                <a:solidFill>
                  <a:schemeClr val="accent1"/>
                </a:solidFill>
              </a:rPr>
              <a:t>质检总局关于进口马来西亚菠萝植物检验检疫要求的公告</a:t>
            </a:r>
          </a:p>
          <a:p>
            <a:endParaRPr lang="zh-CN" altLang="en-US" sz="1200" dirty="0" smtClean="0"/>
          </a:p>
          <a:p>
            <a:r>
              <a:rPr lang="zh-CN" altLang="en-US" sz="1200" dirty="0" smtClean="0"/>
              <a:t> </a:t>
            </a:r>
          </a:p>
          <a:p>
            <a:endParaRPr lang="zh-CN" altLang="en-US" sz="1200" dirty="0" smtClean="0"/>
          </a:p>
          <a:p>
            <a:r>
              <a:rPr lang="zh-CN" altLang="en-US" sz="1200" dirty="0" smtClean="0"/>
              <a:t>    </a:t>
            </a:r>
            <a:r>
              <a:rPr lang="zh-CN" altLang="en-US" sz="1200" dirty="0" smtClean="0"/>
              <a:t>     根</a:t>
            </a:r>
            <a:r>
              <a:rPr lang="zh-CN" altLang="en-US" sz="1200" dirty="0" smtClean="0"/>
              <a:t>据对马来西亚菠萝的有害生物风险分析结果，经我局与马来西亚农业和农基产业部协商，双方签署了</a:t>
            </a:r>
            <a:r>
              <a:rPr lang="en-US" altLang="zh-CN" sz="1200" dirty="0" smtClean="0"/>
              <a:t>《</a:t>
            </a:r>
            <a:r>
              <a:rPr lang="zh-CN" altLang="en-US" sz="1200" dirty="0" smtClean="0"/>
              <a:t>中华人民共和国国家质量监督检验检疫总局与马来西亚农业和农基产业部关于马来西亚菠萝输华植物检疫要求的议定书</a:t>
            </a:r>
            <a:r>
              <a:rPr lang="en-US" altLang="zh-CN" sz="1200" dirty="0" smtClean="0"/>
              <a:t>》</a:t>
            </a:r>
            <a:r>
              <a:rPr lang="zh-CN" altLang="en-US" sz="1200" dirty="0" smtClean="0"/>
              <a:t>，马来西亚菠萝已完成检疫准入程序。即日起，允许符合相关要求（见附件）的马来西亚菠萝输往中国。 </a:t>
            </a:r>
          </a:p>
          <a:p>
            <a:endParaRPr lang="zh-CN" altLang="en-US" sz="1200" dirty="0" smtClean="0"/>
          </a:p>
          <a:p>
            <a:r>
              <a:rPr lang="zh-CN" altLang="en-US" sz="1200" dirty="0" smtClean="0"/>
              <a:t>   </a:t>
            </a:r>
            <a:r>
              <a:rPr lang="zh-CN" altLang="en-US" sz="1200" dirty="0" smtClean="0"/>
              <a:t>      </a:t>
            </a:r>
            <a:r>
              <a:rPr lang="zh-CN" altLang="en-US" sz="1200" dirty="0" smtClean="0"/>
              <a:t>附件： </a:t>
            </a:r>
            <a:r>
              <a:rPr lang="zh-CN" altLang="en-US" sz="1200" dirty="0" smtClean="0">
                <a:hlinkClick r:id="rId5" action="ppaction://hlinkfile"/>
              </a:rPr>
              <a:t>进口马来西亚菠萝植物检验检疫要求</a:t>
            </a:r>
            <a:endParaRPr lang="zh-CN" altLang="en-US" sz="1200" dirty="0" smtClean="0"/>
          </a:p>
          <a:p>
            <a:endParaRPr lang="zh-CN" altLang="en-US" sz="1200" dirty="0" smtClean="0"/>
          </a:p>
          <a:p>
            <a:r>
              <a:rPr lang="zh-CN" altLang="en-US" sz="1200" dirty="0" smtClean="0"/>
              <a:t> </a:t>
            </a:r>
          </a:p>
          <a:p>
            <a:endParaRPr lang="zh-CN" altLang="en-US" sz="1200" dirty="0" smtClean="0"/>
          </a:p>
          <a:p>
            <a:pPr algn="r"/>
            <a:r>
              <a:rPr lang="zh-CN" altLang="en-US" sz="1200" dirty="0" smtClean="0"/>
              <a:t>质检总局</a:t>
            </a:r>
          </a:p>
          <a:p>
            <a:pPr algn="r"/>
            <a:endParaRPr lang="zh-CN" altLang="en-US" sz="1200" dirty="0" smtClean="0"/>
          </a:p>
          <a:p>
            <a:pPr algn="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16</a:t>
            </a:r>
            <a:r>
              <a:rPr lang="zh-CN" altLang="en-US" sz="1200" dirty="0" smtClean="0"/>
              <a:t>日</a:t>
            </a:r>
            <a:endParaRPr lang="zh-CN" altLang="en-US" sz="1200" dirty="0"/>
          </a:p>
        </p:txBody>
      </p:sp>
      <p:pic>
        <p:nvPicPr>
          <p:cNvPr id="7170" name="Picture 2"/>
          <p:cNvPicPr>
            <a:picLocks noChangeAspect="1" noChangeArrowheads="1"/>
          </p:cNvPicPr>
          <p:nvPr/>
        </p:nvPicPr>
        <p:blipFill>
          <a:blip r:embed="rId6" cstate="print"/>
          <a:srcRect/>
          <a:stretch>
            <a:fillRect/>
          </a:stretch>
        </p:blipFill>
        <p:spPr bwMode="auto">
          <a:xfrm>
            <a:off x="1476000" y="3002956"/>
            <a:ext cx="1617398" cy="1869182"/>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471404"/>
            <a:ext cx="8352000" cy="4670509"/>
          </a:xfrm>
          <a:prstGeom prst="rect">
            <a:avLst/>
          </a:prstGeom>
        </p:spPr>
        <p:txBody>
          <a:bodyPr wrap="square">
            <a:spAutoFit/>
          </a:bodyPr>
          <a:lstStyle/>
          <a:p>
            <a:pPr algn="ctr">
              <a:lnSpc>
                <a:spcPts val="1700"/>
              </a:lnSpc>
            </a:pPr>
            <a:r>
              <a:rPr lang="zh-CN" altLang="en-US" sz="1400" b="1" dirty="0" smtClean="0">
                <a:solidFill>
                  <a:schemeClr val="accent1"/>
                </a:solidFill>
              </a:rPr>
              <a:t>海关总署公告</a:t>
            </a: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22</a:t>
            </a:r>
            <a:r>
              <a:rPr lang="zh-CN" altLang="en-US" sz="1400" b="1" dirty="0" smtClean="0">
                <a:solidFill>
                  <a:schemeClr val="accent1"/>
                </a:solidFill>
              </a:rPr>
              <a:t>号</a:t>
            </a:r>
            <a:endParaRPr lang="en-US" altLang="zh-CN" sz="1400" b="1" dirty="0" smtClean="0">
              <a:solidFill>
                <a:schemeClr val="accent1"/>
              </a:solidFill>
            </a:endParaRPr>
          </a:p>
          <a:p>
            <a:pPr algn="ctr">
              <a:lnSpc>
                <a:spcPts val="1700"/>
              </a:lnSpc>
            </a:pPr>
            <a:r>
              <a:rPr lang="zh-CN" altLang="en-US" sz="1400" b="1" dirty="0" smtClean="0">
                <a:solidFill>
                  <a:schemeClr val="accent1"/>
                </a:solidFill>
              </a:rPr>
              <a:t>（关于公布</a:t>
            </a:r>
            <a:r>
              <a:rPr lang="en-US" altLang="zh-CN" sz="1400" b="1" dirty="0" smtClean="0">
                <a:solidFill>
                  <a:schemeClr val="accent1"/>
                </a:solidFill>
              </a:rPr>
              <a:t>2017</a:t>
            </a:r>
            <a:r>
              <a:rPr lang="zh-CN" altLang="en-US" sz="1400" b="1" dirty="0" smtClean="0">
                <a:solidFill>
                  <a:schemeClr val="accent1"/>
                </a:solidFill>
              </a:rPr>
              <a:t>年</a:t>
            </a:r>
            <a:r>
              <a:rPr lang="en-US" altLang="zh-CN" sz="1400" b="1" dirty="0" smtClean="0">
                <a:solidFill>
                  <a:schemeClr val="accent1"/>
                </a:solidFill>
              </a:rPr>
              <a:t>7</a:t>
            </a:r>
            <a:r>
              <a:rPr lang="zh-CN" altLang="en-US" sz="1400" b="1" dirty="0" smtClean="0">
                <a:solidFill>
                  <a:schemeClr val="accent1"/>
                </a:solidFill>
              </a:rPr>
              <a:t>月</a:t>
            </a:r>
            <a:r>
              <a:rPr lang="en-US" altLang="zh-CN" sz="1400" b="1" dirty="0" smtClean="0">
                <a:solidFill>
                  <a:schemeClr val="accent1"/>
                </a:solidFill>
              </a:rPr>
              <a:t>1</a:t>
            </a:r>
            <a:r>
              <a:rPr lang="zh-CN" altLang="en-US" sz="1400" b="1" dirty="0" smtClean="0">
                <a:solidFill>
                  <a:schemeClr val="accent1"/>
                </a:solidFill>
              </a:rPr>
              <a:t>日起新增香港澳门享受零关税货物原产地标准及相关事宜的公告）</a:t>
            </a:r>
          </a:p>
          <a:p>
            <a:pPr>
              <a:lnSpc>
                <a:spcPts val="1700"/>
              </a:lnSpc>
            </a:pPr>
            <a:endParaRPr lang="zh-CN" altLang="en-US" sz="1200" dirty="0" smtClean="0"/>
          </a:p>
          <a:p>
            <a:pPr>
              <a:lnSpc>
                <a:spcPts val="1700"/>
              </a:lnSpc>
            </a:pPr>
            <a:r>
              <a:rPr lang="zh-CN" altLang="en-US" sz="1200" dirty="0" smtClean="0"/>
              <a:t>　　根据</a:t>
            </a:r>
            <a:r>
              <a:rPr lang="en-US" altLang="zh-CN" sz="1200" dirty="0" smtClean="0"/>
              <a:t>《</a:t>
            </a:r>
            <a:r>
              <a:rPr lang="zh-CN" altLang="en-US" sz="1200" dirty="0" smtClean="0"/>
              <a:t>内地与香港关于建立更紧密经贸关系的安排</a:t>
            </a:r>
            <a:r>
              <a:rPr lang="en-US" altLang="zh-CN" sz="1200" dirty="0" smtClean="0"/>
              <a:t>》</a:t>
            </a:r>
            <a:r>
              <a:rPr lang="zh-CN" altLang="en-US" sz="1200" dirty="0" smtClean="0"/>
              <a:t>（香港</a:t>
            </a:r>
            <a:r>
              <a:rPr lang="en-US" altLang="zh-CN" sz="1200" dirty="0" smtClean="0"/>
              <a:t>CEPA</a:t>
            </a:r>
            <a:r>
              <a:rPr lang="zh-CN" altLang="en-US" sz="1200" dirty="0" smtClean="0"/>
              <a:t>）和</a:t>
            </a:r>
            <a:r>
              <a:rPr lang="en-US" altLang="zh-CN" sz="1200" dirty="0" smtClean="0"/>
              <a:t>《</a:t>
            </a:r>
            <a:r>
              <a:rPr lang="zh-CN" altLang="en-US" sz="1200" dirty="0" smtClean="0"/>
              <a:t>内地与澳门关于建立更紧密经贸关系的安排</a:t>
            </a:r>
            <a:r>
              <a:rPr lang="en-US" altLang="zh-CN" sz="1200" dirty="0" smtClean="0"/>
              <a:t>》</a:t>
            </a:r>
            <a:r>
              <a:rPr lang="zh-CN" altLang="en-US" sz="1200" dirty="0" smtClean="0"/>
              <a:t>（澳门</a:t>
            </a:r>
            <a:r>
              <a:rPr lang="en-US" altLang="zh-CN" sz="1200" dirty="0" smtClean="0"/>
              <a:t>CEPA</a:t>
            </a:r>
            <a:r>
              <a:rPr lang="zh-CN" altLang="en-US" sz="1200" dirty="0" smtClean="0"/>
              <a:t>）及其相关补充协议，现将海关总署制定的</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日起香港</a:t>
            </a:r>
            <a:r>
              <a:rPr lang="en-US" altLang="zh-CN" sz="1200" dirty="0" smtClean="0"/>
              <a:t>CEPA</a:t>
            </a:r>
            <a:r>
              <a:rPr lang="zh-CN" altLang="en-US" sz="1200" dirty="0" smtClean="0"/>
              <a:t>项下新增零关税货物原产地标准表</a:t>
            </a:r>
            <a:r>
              <a:rPr lang="en-US" altLang="zh-CN" sz="1200" dirty="0" smtClean="0"/>
              <a:t>》</a:t>
            </a:r>
            <a:r>
              <a:rPr lang="zh-CN" altLang="en-US" sz="1200" dirty="0" smtClean="0"/>
              <a:t>（见附件</a:t>
            </a:r>
            <a:r>
              <a:rPr lang="en-US" altLang="zh-CN" sz="1200" dirty="0" smtClean="0"/>
              <a:t>1</a:t>
            </a:r>
            <a:r>
              <a:rPr lang="zh-CN" altLang="en-US" sz="1200" dirty="0" smtClean="0"/>
              <a:t>）、</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日起澳门</a:t>
            </a:r>
            <a:r>
              <a:rPr lang="en-US" altLang="zh-CN" sz="1200" dirty="0" smtClean="0"/>
              <a:t>CEPA</a:t>
            </a:r>
            <a:r>
              <a:rPr lang="zh-CN" altLang="en-US" sz="1200" dirty="0" smtClean="0"/>
              <a:t>项下新增零关税货物原产地标准表</a:t>
            </a:r>
            <a:r>
              <a:rPr lang="en-US" altLang="zh-CN" sz="1200" dirty="0" smtClean="0"/>
              <a:t>》</a:t>
            </a:r>
            <a:r>
              <a:rPr lang="zh-CN" altLang="en-US" sz="1200" dirty="0" smtClean="0"/>
              <a:t>（见附件</a:t>
            </a:r>
            <a:r>
              <a:rPr lang="en-US" altLang="zh-CN" sz="1200" dirty="0" smtClean="0"/>
              <a:t>2</a:t>
            </a:r>
            <a:r>
              <a:rPr lang="zh-CN" altLang="en-US" sz="1200" dirty="0" smtClean="0"/>
              <a:t>），以及对部分享受货物贸易优惠措施的香港、澳门货物原产地标准的修改（见附件</a:t>
            </a:r>
            <a:r>
              <a:rPr lang="en-US" altLang="zh-CN" sz="1200" dirty="0" smtClean="0"/>
              <a:t>3</a:t>
            </a:r>
            <a:r>
              <a:rPr lang="zh-CN" altLang="en-US" sz="1200" dirty="0" smtClean="0"/>
              <a:t>、</a:t>
            </a:r>
            <a:r>
              <a:rPr lang="en-US" altLang="zh-CN" sz="1200" dirty="0" smtClean="0"/>
              <a:t>4</a:t>
            </a:r>
            <a:r>
              <a:rPr lang="zh-CN" altLang="en-US" sz="1200" dirty="0" smtClean="0"/>
              <a:t>）事宜公告如下：</a:t>
            </a:r>
          </a:p>
          <a:p>
            <a:pPr>
              <a:lnSpc>
                <a:spcPts val="1700"/>
              </a:lnSpc>
            </a:pPr>
            <a:r>
              <a:rPr lang="zh-CN" altLang="en-US" sz="1200" dirty="0" smtClean="0"/>
              <a:t>　　一、</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日起香港</a:t>
            </a:r>
            <a:r>
              <a:rPr lang="en-US" altLang="zh-CN" sz="1200" dirty="0" smtClean="0"/>
              <a:t>CEPA</a:t>
            </a:r>
            <a:r>
              <a:rPr lang="zh-CN" altLang="en-US" sz="1200" dirty="0" smtClean="0"/>
              <a:t>项下新增零关税货物原产地标准表</a:t>
            </a:r>
            <a:r>
              <a:rPr lang="en-US" altLang="zh-CN" sz="1200" dirty="0" smtClean="0"/>
              <a:t>》</a:t>
            </a:r>
            <a:r>
              <a:rPr lang="zh-CN" altLang="en-US" sz="1200" dirty="0" smtClean="0"/>
              <a:t>、</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日起澳门</a:t>
            </a:r>
            <a:r>
              <a:rPr lang="en-US" altLang="zh-CN" sz="1200" dirty="0" smtClean="0"/>
              <a:t>CEPA</a:t>
            </a:r>
            <a:r>
              <a:rPr lang="zh-CN" altLang="en-US" sz="1200" dirty="0" smtClean="0"/>
              <a:t>项下新增零关税货物原产地标准表</a:t>
            </a:r>
            <a:r>
              <a:rPr lang="en-US" altLang="zh-CN" sz="1200" dirty="0" smtClean="0"/>
              <a:t>》</a:t>
            </a:r>
            <a:r>
              <a:rPr lang="zh-CN" altLang="en-US" sz="1200" dirty="0" smtClean="0"/>
              <a:t>使用简化的货物名称，自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日起执行。新增香港、澳门享受零关税货物的范围与</a:t>
            </a:r>
            <a:r>
              <a:rPr lang="en-US" altLang="zh-CN" sz="1200" dirty="0" smtClean="0"/>
              <a:t>2017</a:t>
            </a:r>
            <a:r>
              <a:rPr lang="zh-CN" altLang="en-US" sz="1200" dirty="0" smtClean="0"/>
              <a:t>年</a:t>
            </a:r>
            <a:r>
              <a:rPr lang="en-US" altLang="zh-CN" sz="1200" dirty="0" smtClean="0"/>
              <a:t>《</a:t>
            </a:r>
            <a:r>
              <a:rPr lang="zh-CN" altLang="en-US" sz="1200" dirty="0" smtClean="0"/>
              <a:t>中华人民共和国进出口税则</a:t>
            </a:r>
            <a:r>
              <a:rPr lang="en-US" altLang="zh-CN" sz="1200" dirty="0" smtClean="0"/>
              <a:t>》</a:t>
            </a:r>
            <a:r>
              <a:rPr lang="zh-CN" altLang="en-US" sz="1200" dirty="0" smtClean="0"/>
              <a:t>中相应税号对应的商品范围一致。</a:t>
            </a:r>
          </a:p>
          <a:p>
            <a:pPr>
              <a:lnSpc>
                <a:spcPts val="1700"/>
              </a:lnSpc>
            </a:pPr>
            <a:r>
              <a:rPr lang="zh-CN" altLang="en-US" sz="1200" dirty="0" smtClean="0"/>
              <a:t>　　二、对海关总署公告</a:t>
            </a:r>
            <a:r>
              <a:rPr lang="en-US" altLang="zh-CN" sz="1200" dirty="0" smtClean="0"/>
              <a:t>2011</a:t>
            </a:r>
            <a:r>
              <a:rPr lang="zh-CN" altLang="en-US" sz="1200" dirty="0" smtClean="0"/>
              <a:t>年第</a:t>
            </a:r>
            <a:r>
              <a:rPr lang="en-US" altLang="zh-CN" sz="1200" dirty="0" smtClean="0"/>
              <a:t>82</a:t>
            </a:r>
            <a:r>
              <a:rPr lang="zh-CN" altLang="en-US" sz="1200" dirty="0" smtClean="0"/>
              <a:t>号附件</a:t>
            </a:r>
            <a:r>
              <a:rPr lang="en-US" altLang="zh-CN" sz="1200" dirty="0" smtClean="0"/>
              <a:t>1《</a:t>
            </a:r>
            <a:r>
              <a:rPr lang="zh-CN" altLang="en-US" sz="1200" dirty="0" smtClean="0"/>
              <a:t>享受货物贸易优惠措施的香港货物原产地标准表（</a:t>
            </a:r>
            <a:r>
              <a:rPr lang="en-US" altLang="zh-CN" sz="1200" dirty="0" smtClean="0"/>
              <a:t>2012</a:t>
            </a:r>
            <a:r>
              <a:rPr lang="zh-CN" altLang="en-US" sz="1200" dirty="0" smtClean="0"/>
              <a:t>年版）</a:t>
            </a:r>
            <a:r>
              <a:rPr lang="en-US" altLang="zh-CN" sz="1200" dirty="0" smtClean="0"/>
              <a:t>》</a:t>
            </a:r>
            <a:r>
              <a:rPr lang="zh-CN" altLang="en-US" sz="1200" dirty="0" smtClean="0"/>
              <a:t>和附件</a:t>
            </a:r>
            <a:r>
              <a:rPr lang="en-US" altLang="zh-CN" sz="1200" dirty="0" smtClean="0"/>
              <a:t>2《</a:t>
            </a:r>
            <a:r>
              <a:rPr lang="zh-CN" altLang="en-US" sz="1200" dirty="0" smtClean="0"/>
              <a:t>享受货物贸易优惠措施的澳门货物原产地标准表（</a:t>
            </a:r>
            <a:r>
              <a:rPr lang="en-US" altLang="zh-CN" sz="1200" dirty="0" smtClean="0"/>
              <a:t>2012</a:t>
            </a:r>
            <a:r>
              <a:rPr lang="zh-CN" altLang="en-US" sz="1200" dirty="0" smtClean="0"/>
              <a:t>年版）</a:t>
            </a:r>
            <a:r>
              <a:rPr lang="en-US" altLang="zh-CN" sz="1200" dirty="0" smtClean="0"/>
              <a:t>》</a:t>
            </a:r>
            <a:r>
              <a:rPr lang="zh-CN" altLang="en-US" sz="1200" dirty="0" smtClean="0"/>
              <a:t>所列部分税号的原产地标准进行了修改。修改后的原产地标准自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日起执行。</a:t>
            </a:r>
          </a:p>
          <a:p>
            <a:pPr>
              <a:lnSpc>
                <a:spcPts val="1700"/>
              </a:lnSpc>
            </a:pPr>
            <a:r>
              <a:rPr lang="zh-CN" altLang="en-US" sz="1200" dirty="0" smtClean="0"/>
              <a:t>　　特此公告。</a:t>
            </a:r>
            <a:endParaRPr lang="en-US" altLang="zh-CN" sz="1200" dirty="0" smtClean="0"/>
          </a:p>
          <a:p>
            <a:pPr>
              <a:lnSpc>
                <a:spcPts val="1700"/>
              </a:lnSpc>
            </a:pPr>
            <a:endParaRPr lang="zh-CN" altLang="en-US" sz="1200" dirty="0" smtClean="0"/>
          </a:p>
          <a:p>
            <a:pPr>
              <a:lnSpc>
                <a:spcPts val="1700"/>
              </a:lnSpc>
            </a:pPr>
            <a:r>
              <a:rPr lang="zh-CN" altLang="en-US" sz="1200" dirty="0" smtClean="0"/>
              <a:t>　　附件：</a:t>
            </a:r>
            <a:r>
              <a:rPr lang="en-US" altLang="zh-CN" sz="1200" dirty="0" smtClean="0">
                <a:hlinkClick r:id="rId5" action="ppaction://hlinkfile"/>
              </a:rPr>
              <a:t>1</a:t>
            </a:r>
            <a:r>
              <a:rPr lang="zh-CN" altLang="en-US" sz="1200" dirty="0" smtClean="0">
                <a:hlinkClick r:id="rId5" action="ppaction://hlinkfile"/>
              </a:rPr>
              <a:t>．</a:t>
            </a:r>
            <a:r>
              <a:rPr lang="en-US" altLang="zh-CN" sz="1200" dirty="0" smtClean="0">
                <a:hlinkClick r:id="rId5" action="ppaction://hlinkfile"/>
              </a:rPr>
              <a:t>2017</a:t>
            </a:r>
            <a:r>
              <a:rPr lang="zh-CN" altLang="en-US" sz="1200" dirty="0" smtClean="0">
                <a:hlinkClick r:id="rId5" action="ppaction://hlinkfile"/>
              </a:rPr>
              <a:t>年</a:t>
            </a:r>
            <a:r>
              <a:rPr lang="en-US" altLang="zh-CN" sz="1200" dirty="0" smtClean="0">
                <a:hlinkClick r:id="rId5" action="ppaction://hlinkfile"/>
              </a:rPr>
              <a:t>7</a:t>
            </a:r>
            <a:r>
              <a:rPr lang="zh-CN" altLang="en-US" sz="1200" dirty="0" smtClean="0">
                <a:hlinkClick r:id="rId5" action="ppaction://hlinkfile"/>
              </a:rPr>
              <a:t>月</a:t>
            </a:r>
            <a:r>
              <a:rPr lang="en-US" altLang="zh-CN" sz="1200" dirty="0" smtClean="0">
                <a:hlinkClick r:id="rId5" action="ppaction://hlinkfile"/>
              </a:rPr>
              <a:t>1</a:t>
            </a:r>
            <a:r>
              <a:rPr lang="zh-CN" altLang="en-US" sz="1200" dirty="0" smtClean="0">
                <a:hlinkClick r:id="rId5" action="ppaction://hlinkfile"/>
              </a:rPr>
              <a:t>日起香港</a:t>
            </a:r>
            <a:r>
              <a:rPr lang="en-US" altLang="zh-CN" sz="1200" dirty="0" smtClean="0">
                <a:hlinkClick r:id="rId5" action="ppaction://hlinkfile"/>
              </a:rPr>
              <a:t>CEPA</a:t>
            </a:r>
            <a:r>
              <a:rPr lang="zh-CN" altLang="en-US" sz="1200" dirty="0" smtClean="0">
                <a:hlinkClick r:id="rId5" action="ppaction://hlinkfile"/>
              </a:rPr>
              <a:t>项下新增零关税货物原产地标准表</a:t>
            </a:r>
            <a:r>
              <a:rPr lang="en-US" altLang="zh-CN" sz="1200" dirty="0" smtClean="0">
                <a:hlinkClick r:id="rId5" action="ppaction://hlinkfile"/>
              </a:rPr>
              <a:t>.xls</a:t>
            </a:r>
            <a:endParaRPr lang="en-US" altLang="zh-CN" sz="1200" dirty="0" smtClean="0"/>
          </a:p>
          <a:p>
            <a:pPr>
              <a:lnSpc>
                <a:spcPts val="1700"/>
              </a:lnSpc>
            </a:pPr>
            <a:r>
              <a:rPr lang="en-US" altLang="zh-CN" sz="1200" dirty="0" smtClean="0"/>
              <a:t>                      </a:t>
            </a:r>
            <a:r>
              <a:rPr lang="en-US" altLang="zh-CN" sz="1200" dirty="0" smtClean="0">
                <a:hlinkClick r:id="rId6" action="ppaction://hlinkfile"/>
              </a:rPr>
              <a:t>2</a:t>
            </a:r>
            <a:r>
              <a:rPr lang="zh-CN" altLang="en-US" sz="1200" dirty="0" smtClean="0">
                <a:hlinkClick r:id="rId6" action="ppaction://hlinkfile"/>
              </a:rPr>
              <a:t>．</a:t>
            </a:r>
            <a:r>
              <a:rPr lang="en-US" altLang="zh-CN" sz="1200" dirty="0" smtClean="0">
                <a:hlinkClick r:id="rId6" action="ppaction://hlinkfile"/>
              </a:rPr>
              <a:t>2017</a:t>
            </a:r>
            <a:r>
              <a:rPr lang="zh-CN" altLang="en-US" sz="1200" dirty="0" smtClean="0">
                <a:hlinkClick r:id="rId6" action="ppaction://hlinkfile"/>
              </a:rPr>
              <a:t>年</a:t>
            </a:r>
            <a:r>
              <a:rPr lang="en-US" altLang="zh-CN" sz="1200" dirty="0" smtClean="0">
                <a:hlinkClick r:id="rId6" action="ppaction://hlinkfile"/>
              </a:rPr>
              <a:t>7</a:t>
            </a:r>
            <a:r>
              <a:rPr lang="zh-CN" altLang="en-US" sz="1200" dirty="0" smtClean="0">
                <a:hlinkClick r:id="rId6" action="ppaction://hlinkfile"/>
              </a:rPr>
              <a:t>月</a:t>
            </a:r>
            <a:r>
              <a:rPr lang="en-US" altLang="zh-CN" sz="1200" dirty="0" smtClean="0">
                <a:hlinkClick r:id="rId6" action="ppaction://hlinkfile"/>
              </a:rPr>
              <a:t>1</a:t>
            </a:r>
            <a:r>
              <a:rPr lang="zh-CN" altLang="en-US" sz="1200" dirty="0" smtClean="0">
                <a:hlinkClick r:id="rId6" action="ppaction://hlinkfile"/>
              </a:rPr>
              <a:t>日起澳门</a:t>
            </a:r>
            <a:r>
              <a:rPr lang="en-US" altLang="zh-CN" sz="1200" dirty="0" smtClean="0">
                <a:hlinkClick r:id="rId6" action="ppaction://hlinkfile"/>
              </a:rPr>
              <a:t>CEPA</a:t>
            </a:r>
            <a:r>
              <a:rPr lang="zh-CN" altLang="en-US" sz="1200" dirty="0" smtClean="0">
                <a:hlinkClick r:id="rId6" action="ppaction://hlinkfile"/>
              </a:rPr>
              <a:t>项下新增零关税货物原产地标准表</a:t>
            </a:r>
            <a:r>
              <a:rPr lang="en-US" altLang="zh-CN" sz="1200" dirty="0" smtClean="0">
                <a:hlinkClick r:id="rId6" action="ppaction://hlinkfile"/>
              </a:rPr>
              <a:t>.xls                     </a:t>
            </a:r>
            <a:endParaRPr lang="en-US" altLang="zh-CN" sz="1200" dirty="0" smtClean="0"/>
          </a:p>
          <a:p>
            <a:pPr>
              <a:lnSpc>
                <a:spcPts val="1700"/>
              </a:lnSpc>
            </a:pPr>
            <a:r>
              <a:rPr lang="en-US" altLang="zh-CN" sz="1200" dirty="0" smtClean="0"/>
              <a:t>                      </a:t>
            </a:r>
            <a:r>
              <a:rPr lang="en-US" altLang="zh-CN" sz="1200" dirty="0" smtClean="0">
                <a:hlinkClick r:id="rId7" action="ppaction://hlinkfile"/>
              </a:rPr>
              <a:t>3</a:t>
            </a:r>
            <a:r>
              <a:rPr lang="zh-CN" altLang="en-US" sz="1200" dirty="0" smtClean="0">
                <a:hlinkClick r:id="rId7" action="ppaction://hlinkfile"/>
              </a:rPr>
              <a:t>．</a:t>
            </a:r>
            <a:r>
              <a:rPr lang="en-US" altLang="zh-CN" sz="1200" dirty="0" smtClean="0">
                <a:hlinkClick r:id="rId7" action="ppaction://hlinkfile"/>
              </a:rPr>
              <a:t>2017</a:t>
            </a:r>
            <a:r>
              <a:rPr lang="zh-CN" altLang="en-US" sz="1200" dirty="0" smtClean="0">
                <a:hlinkClick r:id="rId7" action="ppaction://hlinkfile"/>
              </a:rPr>
              <a:t>年</a:t>
            </a:r>
            <a:r>
              <a:rPr lang="en-US" altLang="zh-CN" sz="1200" dirty="0" smtClean="0">
                <a:hlinkClick r:id="rId7" action="ppaction://hlinkfile"/>
              </a:rPr>
              <a:t>7</a:t>
            </a:r>
            <a:r>
              <a:rPr lang="zh-CN" altLang="en-US" sz="1200" dirty="0" smtClean="0">
                <a:hlinkClick r:id="rId7" action="ppaction://hlinkfile"/>
              </a:rPr>
              <a:t>月</a:t>
            </a:r>
            <a:r>
              <a:rPr lang="en-US" altLang="zh-CN" sz="1200" dirty="0" smtClean="0">
                <a:hlinkClick r:id="rId7" action="ppaction://hlinkfile"/>
              </a:rPr>
              <a:t>1</a:t>
            </a:r>
            <a:r>
              <a:rPr lang="zh-CN" altLang="en-US" sz="1200" dirty="0" smtClean="0">
                <a:hlinkClick r:id="rId7" action="ppaction://hlinkfile"/>
              </a:rPr>
              <a:t>日起香港</a:t>
            </a:r>
            <a:r>
              <a:rPr lang="en-US" altLang="zh-CN" sz="1200" dirty="0" smtClean="0">
                <a:hlinkClick r:id="rId7" action="ppaction://hlinkfile"/>
              </a:rPr>
              <a:t>CEPA</a:t>
            </a:r>
            <a:r>
              <a:rPr lang="zh-CN" altLang="en-US" sz="1200" dirty="0" smtClean="0">
                <a:hlinkClick r:id="rId7" action="ppaction://hlinkfile"/>
              </a:rPr>
              <a:t>项下修订零关税货物原产地标准表</a:t>
            </a:r>
            <a:r>
              <a:rPr lang="en-US" altLang="zh-CN" sz="1200" dirty="0" smtClean="0">
                <a:hlinkClick r:id="rId7" action="ppaction://hlinkfile"/>
              </a:rPr>
              <a:t>.xls</a:t>
            </a:r>
            <a:endParaRPr lang="en-US" altLang="zh-CN" sz="1200" dirty="0" smtClean="0"/>
          </a:p>
          <a:p>
            <a:pPr>
              <a:lnSpc>
                <a:spcPts val="1700"/>
              </a:lnSpc>
            </a:pPr>
            <a:r>
              <a:rPr lang="en-US" altLang="zh-CN" sz="1200" dirty="0" smtClean="0"/>
              <a:t>                      </a:t>
            </a:r>
            <a:r>
              <a:rPr lang="en-US" altLang="zh-CN" sz="1200" dirty="0" smtClean="0">
                <a:hlinkClick r:id="rId8" action="ppaction://hlinkfile"/>
              </a:rPr>
              <a:t>4</a:t>
            </a:r>
            <a:r>
              <a:rPr lang="zh-CN" altLang="en-US" sz="1200" dirty="0" smtClean="0">
                <a:hlinkClick r:id="rId8" action="ppaction://hlinkfile"/>
              </a:rPr>
              <a:t>．</a:t>
            </a:r>
            <a:r>
              <a:rPr lang="en-US" altLang="zh-CN" sz="1200" dirty="0" smtClean="0">
                <a:hlinkClick r:id="rId8" action="ppaction://hlinkfile"/>
              </a:rPr>
              <a:t>2017</a:t>
            </a:r>
            <a:r>
              <a:rPr lang="zh-CN" altLang="en-US" sz="1200" dirty="0" smtClean="0">
                <a:hlinkClick r:id="rId8" action="ppaction://hlinkfile"/>
              </a:rPr>
              <a:t>年</a:t>
            </a:r>
            <a:r>
              <a:rPr lang="en-US" altLang="zh-CN" sz="1200" dirty="0" smtClean="0">
                <a:hlinkClick r:id="rId8" action="ppaction://hlinkfile"/>
              </a:rPr>
              <a:t>7</a:t>
            </a:r>
            <a:r>
              <a:rPr lang="zh-CN" altLang="en-US" sz="1200" dirty="0" smtClean="0">
                <a:hlinkClick r:id="rId8" action="ppaction://hlinkfile"/>
              </a:rPr>
              <a:t>月</a:t>
            </a:r>
            <a:r>
              <a:rPr lang="en-US" altLang="zh-CN" sz="1200" dirty="0" smtClean="0">
                <a:hlinkClick r:id="rId8" action="ppaction://hlinkfile"/>
              </a:rPr>
              <a:t>1</a:t>
            </a:r>
            <a:r>
              <a:rPr lang="zh-CN" altLang="en-US" sz="1200" dirty="0" smtClean="0">
                <a:hlinkClick r:id="rId8" action="ppaction://hlinkfile"/>
              </a:rPr>
              <a:t>日起澳门</a:t>
            </a:r>
            <a:r>
              <a:rPr lang="en-US" altLang="zh-CN" sz="1200" dirty="0" smtClean="0">
                <a:hlinkClick r:id="rId8" action="ppaction://hlinkfile"/>
              </a:rPr>
              <a:t>CEPA</a:t>
            </a:r>
            <a:r>
              <a:rPr lang="zh-CN" altLang="en-US" sz="1200" dirty="0" smtClean="0">
                <a:hlinkClick r:id="rId8" action="ppaction://hlinkfile"/>
              </a:rPr>
              <a:t>项下修订零关税货物原产地标准表</a:t>
            </a:r>
            <a:r>
              <a:rPr lang="en-US" altLang="zh-CN" sz="1200" dirty="0" smtClean="0">
                <a:hlinkClick r:id="rId8" action="ppaction://hlinkfile"/>
              </a:rPr>
              <a:t>.xls</a:t>
            </a:r>
            <a:endParaRPr lang="en-US" altLang="zh-CN" sz="1200" dirty="0" smtClean="0"/>
          </a:p>
          <a:p>
            <a:pPr algn="r">
              <a:lnSpc>
                <a:spcPts val="1700"/>
              </a:lnSpc>
            </a:pPr>
            <a:r>
              <a:rPr lang="en-US" altLang="zh-CN" sz="1200" dirty="0" smtClean="0"/>
              <a:t> </a:t>
            </a:r>
            <a:r>
              <a:rPr lang="zh-CN" altLang="en-US" sz="1200" dirty="0" smtClean="0"/>
              <a:t>海关总署</a:t>
            </a:r>
          </a:p>
          <a:p>
            <a:pPr algn="r">
              <a:lnSpc>
                <a:spcPts val="1700"/>
              </a:lnSpc>
            </a:pP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12</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810636"/>
            <a:ext cx="7992000" cy="2862322"/>
          </a:xfrm>
          <a:prstGeom prst="rect">
            <a:avLst/>
          </a:prstGeom>
        </p:spPr>
        <p:txBody>
          <a:bodyPr wrap="square">
            <a:spAutoFit/>
          </a:bodyPr>
          <a:lstStyle/>
          <a:p>
            <a:pPr algn="ct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47</a:t>
            </a:r>
            <a:r>
              <a:rPr lang="zh-CN" altLang="en-US" sz="1200" b="1" dirty="0" smtClean="0">
                <a:solidFill>
                  <a:schemeClr val="accent1"/>
                </a:solidFill>
              </a:rPr>
              <a:t>号</a:t>
            </a:r>
          </a:p>
          <a:p>
            <a:pPr algn="ctr"/>
            <a:endParaRPr lang="zh-CN" altLang="en-US" sz="1200" b="1" dirty="0" smtClean="0">
              <a:solidFill>
                <a:schemeClr val="accent1"/>
              </a:solidFill>
            </a:endParaRPr>
          </a:p>
          <a:p>
            <a:pPr algn="ctr"/>
            <a:r>
              <a:rPr lang="zh-CN" altLang="en-US" sz="1200" b="1" dirty="0" smtClean="0">
                <a:solidFill>
                  <a:schemeClr val="accent1"/>
                </a:solidFill>
              </a:rPr>
              <a:t>质检总局关于进口美国牛肉检验检疫要求的公告</a:t>
            </a:r>
          </a:p>
          <a:p>
            <a:endParaRPr lang="zh-CN" altLang="en-US" sz="1200" dirty="0" smtClean="0"/>
          </a:p>
          <a:p>
            <a:r>
              <a:rPr lang="zh-CN" altLang="en-US" sz="1200" dirty="0" smtClean="0"/>
              <a:t>        根</a:t>
            </a:r>
            <a:r>
              <a:rPr lang="zh-CN" altLang="en-US" sz="1200" dirty="0" smtClean="0"/>
              <a:t>据</a:t>
            </a:r>
            <a:r>
              <a:rPr lang="en-US" altLang="zh-CN" sz="1200" dirty="0" smtClean="0"/>
              <a:t>《</a:t>
            </a:r>
            <a:r>
              <a:rPr lang="zh-CN" altLang="en-US" sz="1200" dirty="0" smtClean="0"/>
              <a:t>中华人民共和国国家质量监督检验检疫总局和美利坚合众国农业部关于美国输华供人类食用牛肉的检验检疫和兽医卫生要求议定书</a:t>
            </a:r>
            <a:r>
              <a:rPr lang="en-US" altLang="zh-CN" sz="1200" dirty="0" smtClean="0"/>
              <a:t>》</a:t>
            </a:r>
            <a:r>
              <a:rPr lang="zh-CN" altLang="en-US" sz="1200" dirty="0" smtClean="0"/>
              <a:t>和中国相关法律法规，允许美国牛肉输华。美国输华牛肉应符合</a:t>
            </a:r>
            <a:r>
              <a:rPr lang="en-US" altLang="zh-CN" sz="1200" dirty="0" smtClean="0"/>
              <a:t>《</a:t>
            </a:r>
            <a:r>
              <a:rPr lang="zh-CN" altLang="en-US" sz="1200" dirty="0" smtClean="0"/>
              <a:t>进口美国牛肉检验检疫要求</a:t>
            </a:r>
            <a:r>
              <a:rPr lang="en-US" altLang="zh-CN" sz="1200" dirty="0" smtClean="0"/>
              <a:t>》</a:t>
            </a:r>
            <a:r>
              <a:rPr lang="zh-CN" altLang="en-US" sz="1200" dirty="0" smtClean="0"/>
              <a:t>（见附件）。</a:t>
            </a:r>
          </a:p>
          <a:p>
            <a:endParaRPr lang="zh-CN" altLang="en-US" sz="1200" dirty="0" smtClean="0"/>
          </a:p>
          <a:p>
            <a:r>
              <a:rPr lang="zh-CN" altLang="en-US" sz="1200" dirty="0" smtClean="0"/>
              <a:t>        本</a:t>
            </a:r>
            <a:r>
              <a:rPr lang="zh-CN" altLang="en-US" sz="1200" dirty="0" smtClean="0"/>
              <a:t>公告自公布之日起实施。</a:t>
            </a:r>
          </a:p>
          <a:p>
            <a:endParaRPr lang="zh-CN" altLang="en-US" sz="1200" dirty="0" smtClean="0"/>
          </a:p>
          <a:p>
            <a:r>
              <a:rPr lang="zh-CN" altLang="en-US" sz="1200" dirty="0" smtClean="0"/>
              <a:t>        附</a:t>
            </a:r>
            <a:r>
              <a:rPr lang="zh-CN" altLang="en-US" sz="1200" dirty="0" smtClean="0"/>
              <a:t>件：进口美国牛肉检验检疫要</a:t>
            </a:r>
            <a:r>
              <a:rPr lang="zh-CN" altLang="en-US" sz="1200" dirty="0" smtClean="0"/>
              <a:t>求（附件见下一页）</a:t>
            </a:r>
            <a:endParaRPr lang="zh-CN" altLang="en-US" sz="1200" dirty="0" smtClean="0"/>
          </a:p>
          <a:p>
            <a:endParaRPr lang="zh-CN" altLang="en-US" sz="1200" dirty="0" smtClean="0"/>
          </a:p>
          <a:p>
            <a:pPr algn="r"/>
            <a:r>
              <a:rPr lang="zh-CN" altLang="en-US" sz="1200" dirty="0" smtClean="0"/>
              <a:t>                                                                                                              质检总局</a:t>
            </a:r>
          </a:p>
          <a:p>
            <a:pPr algn="r"/>
            <a:endParaRPr lang="zh-CN" altLang="en-US" sz="1200" dirty="0" smtClean="0"/>
          </a:p>
          <a:p>
            <a:pPr algn="r"/>
            <a:r>
              <a:rPr lang="zh-CN" altLang="en-US" sz="1200" dirty="0" smtClean="0"/>
              <a:t>                                                                                                             </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19</a:t>
            </a:r>
            <a:r>
              <a:rPr lang="zh-CN" altLang="en-US" sz="1200" dirty="0" smtClean="0"/>
              <a:t>日 </a:t>
            </a:r>
            <a:endParaRPr lang="zh-CN" altLang="en-US" sz="1200" dirty="0"/>
          </a:p>
        </p:txBody>
      </p:sp>
      <p:pic>
        <p:nvPicPr>
          <p:cNvPr id="8194" name="Picture 2"/>
          <p:cNvPicPr>
            <a:picLocks noChangeAspect="1" noChangeArrowheads="1"/>
          </p:cNvPicPr>
          <p:nvPr/>
        </p:nvPicPr>
        <p:blipFill>
          <a:blip r:embed="rId5" cstate="print"/>
          <a:srcRect/>
          <a:stretch>
            <a:fillRect/>
          </a:stretch>
        </p:blipFill>
        <p:spPr bwMode="auto">
          <a:xfrm>
            <a:off x="1188000" y="3074956"/>
            <a:ext cx="2623875" cy="18184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638641"/>
            <a:ext cx="8352000" cy="4524315"/>
          </a:xfrm>
          <a:prstGeom prst="rect">
            <a:avLst/>
          </a:prstGeom>
        </p:spPr>
        <p:txBody>
          <a:bodyPr wrap="square">
            <a:spAutoFit/>
          </a:bodyPr>
          <a:lstStyle/>
          <a:p>
            <a:pPr algn="ctr"/>
            <a:r>
              <a:rPr lang="zh-CN" altLang="en-US" sz="1200" b="1" dirty="0" smtClean="0">
                <a:solidFill>
                  <a:schemeClr val="accent1"/>
                </a:solidFill>
              </a:rPr>
              <a:t>附</a:t>
            </a:r>
            <a:r>
              <a:rPr lang="zh-CN" altLang="en-US" sz="1200" b="1" dirty="0" smtClean="0">
                <a:solidFill>
                  <a:schemeClr val="accent1"/>
                </a:solidFill>
              </a:rPr>
              <a:t>件</a:t>
            </a:r>
            <a:endParaRPr lang="zh-CN" altLang="en-US" sz="1200" b="1" dirty="0" smtClean="0">
              <a:solidFill>
                <a:schemeClr val="accent1"/>
              </a:solidFill>
            </a:endParaRPr>
          </a:p>
          <a:p>
            <a:pPr algn="ctr"/>
            <a:r>
              <a:rPr lang="zh-CN" altLang="en-US" sz="1200" b="1" dirty="0" smtClean="0">
                <a:solidFill>
                  <a:schemeClr val="accent1"/>
                </a:solidFill>
              </a:rPr>
              <a:t>进口美国牛肉检验检疫要</a:t>
            </a:r>
            <a:r>
              <a:rPr lang="zh-CN" altLang="en-US" sz="1200" b="1" dirty="0" smtClean="0">
                <a:solidFill>
                  <a:schemeClr val="accent1"/>
                </a:solidFill>
              </a:rPr>
              <a:t>求</a:t>
            </a:r>
            <a:endParaRPr lang="en-US" altLang="zh-CN" sz="1200" b="1" dirty="0" smtClean="0">
              <a:solidFill>
                <a:schemeClr val="accent1"/>
              </a:solidFill>
            </a:endParaRPr>
          </a:p>
          <a:p>
            <a:r>
              <a:rPr lang="zh-CN" altLang="en-US" sz="1200" dirty="0" smtClean="0"/>
              <a:t>一</a:t>
            </a:r>
            <a:r>
              <a:rPr lang="zh-CN" altLang="en-US" sz="1200" dirty="0" smtClean="0"/>
              <a:t>、允许进口产品范</a:t>
            </a:r>
            <a:r>
              <a:rPr lang="zh-CN" altLang="en-US" sz="1200" dirty="0" smtClean="0"/>
              <a:t>围</a:t>
            </a:r>
            <a:endParaRPr lang="zh-CN" altLang="en-US" sz="1200" dirty="0" smtClean="0"/>
          </a:p>
          <a:p>
            <a:r>
              <a:rPr lang="zh-CN" altLang="en-US" sz="1200" dirty="0" smtClean="0"/>
              <a:t>    </a:t>
            </a:r>
            <a:r>
              <a:rPr lang="zh-CN" altLang="en-US" sz="1200" dirty="0" smtClean="0"/>
              <a:t>     允</a:t>
            </a:r>
            <a:r>
              <a:rPr lang="zh-CN" altLang="en-US" sz="1200" dirty="0" smtClean="0"/>
              <a:t>许进口的牛肉指</a:t>
            </a:r>
            <a:r>
              <a:rPr lang="en-US" altLang="zh-CN" sz="1200" dirty="0" smtClean="0"/>
              <a:t>30</a:t>
            </a:r>
            <a:r>
              <a:rPr lang="zh-CN" altLang="en-US" sz="1200" dirty="0" smtClean="0"/>
              <a:t>月龄以下剔骨和带骨牛肉，包括心、肾、肝、瓣胃、牛筋，不包括扁桃体、回肠未端、碎肉及机械分离肉。</a:t>
            </a:r>
          </a:p>
          <a:p>
            <a:endParaRPr lang="zh-CN" altLang="en-US" sz="1200" dirty="0" smtClean="0"/>
          </a:p>
          <a:p>
            <a:r>
              <a:rPr lang="zh-CN" altLang="en-US" sz="1200" dirty="0" smtClean="0"/>
              <a:t>二、生产企业的要</a:t>
            </a:r>
            <a:r>
              <a:rPr lang="zh-CN" altLang="en-US" sz="1200" dirty="0" smtClean="0"/>
              <a:t>求</a:t>
            </a:r>
            <a:endParaRPr lang="zh-CN" altLang="en-US" sz="1200" dirty="0" smtClean="0"/>
          </a:p>
          <a:p>
            <a:r>
              <a:rPr lang="zh-CN" altLang="en-US" sz="1200" dirty="0" smtClean="0"/>
              <a:t>        华</a:t>
            </a:r>
            <a:r>
              <a:rPr lang="zh-CN" altLang="en-US" sz="1200" dirty="0" smtClean="0"/>
              <a:t>牛肉应来自获得国家认证认可监督管理委员会（</a:t>
            </a:r>
            <a:r>
              <a:rPr lang="en-US" altLang="zh-CN" sz="1200" dirty="0" smtClean="0"/>
              <a:t>CNCA</a:t>
            </a:r>
            <a:r>
              <a:rPr lang="zh-CN" altLang="en-US" sz="1200" dirty="0" smtClean="0"/>
              <a:t>）注册的肉类企业。</a:t>
            </a:r>
          </a:p>
          <a:p>
            <a:endParaRPr lang="zh-CN" altLang="en-US" sz="1200" dirty="0" smtClean="0"/>
          </a:p>
          <a:p>
            <a:r>
              <a:rPr lang="zh-CN" altLang="en-US" sz="1200" dirty="0" smtClean="0"/>
              <a:t>三、有关检验检疫要</a:t>
            </a:r>
            <a:r>
              <a:rPr lang="zh-CN" altLang="en-US" sz="1200" dirty="0" smtClean="0"/>
              <a:t>求</a:t>
            </a:r>
            <a:endParaRPr lang="zh-CN" altLang="en-US" sz="1200" dirty="0" smtClean="0"/>
          </a:p>
          <a:p>
            <a:r>
              <a:rPr lang="zh-CN" altLang="en-US" sz="1200" dirty="0" smtClean="0"/>
              <a:t>（一）动物来源要</a:t>
            </a:r>
            <a:r>
              <a:rPr lang="zh-CN" altLang="en-US" sz="1200" dirty="0" smtClean="0"/>
              <a:t>求</a:t>
            </a:r>
            <a:endParaRPr lang="zh-CN" altLang="en-US" sz="1200" dirty="0" smtClean="0"/>
          </a:p>
          <a:p>
            <a:r>
              <a:rPr lang="en-US" altLang="zh-CN" sz="1200" dirty="0" smtClean="0"/>
              <a:t>1</a:t>
            </a:r>
            <a:r>
              <a:rPr lang="zh-CN" altLang="en-US" sz="1200" dirty="0" smtClean="0"/>
              <a:t>．输华牛肉的牛须有完善的记录，可以保证追溯到牛只的出生农场</a:t>
            </a:r>
            <a:r>
              <a:rPr lang="zh-CN" altLang="en-US" sz="1200" dirty="0" smtClean="0"/>
              <a:t>。</a:t>
            </a:r>
            <a:endParaRPr lang="zh-CN" altLang="en-US" sz="1200" dirty="0" smtClean="0"/>
          </a:p>
          <a:p>
            <a:r>
              <a:rPr lang="en-US" altLang="zh-CN" sz="1200" dirty="0" smtClean="0"/>
              <a:t>2</a:t>
            </a:r>
            <a:r>
              <a:rPr lang="zh-CN" altLang="en-US" sz="1200" dirty="0" smtClean="0"/>
              <a:t>．出生、饲养并屠宰于美国，或出生于墨西哥或加拿大，屠宰于美国</a:t>
            </a:r>
            <a:r>
              <a:rPr lang="zh-CN" altLang="en-US" sz="1200" dirty="0" smtClean="0"/>
              <a:t>。</a:t>
            </a:r>
            <a:endParaRPr lang="zh-CN" altLang="en-US" sz="1200" dirty="0" smtClean="0"/>
          </a:p>
          <a:p>
            <a:r>
              <a:rPr lang="en-US" altLang="zh-CN" sz="1200" dirty="0" smtClean="0"/>
              <a:t>3</a:t>
            </a:r>
            <a:r>
              <a:rPr lang="zh-CN" altLang="en-US" sz="1200" dirty="0" smtClean="0"/>
              <a:t>．不是疑似或确诊疯牛病病牛的后代，不是世界动物卫生组织（</a:t>
            </a:r>
            <a:r>
              <a:rPr lang="en-US" altLang="zh-CN" sz="1200" dirty="0" smtClean="0"/>
              <a:t>OIE</a:t>
            </a:r>
            <a:r>
              <a:rPr lang="zh-CN" altLang="en-US" sz="1200" dirty="0" smtClean="0"/>
              <a:t>）定义的确诊疯牛病病例的同群牛</a:t>
            </a:r>
            <a:r>
              <a:rPr lang="zh-CN" altLang="en-US" sz="1200" dirty="0" smtClean="0"/>
              <a:t>。</a:t>
            </a:r>
            <a:endParaRPr lang="zh-CN" altLang="en-US" sz="1200" dirty="0" smtClean="0"/>
          </a:p>
          <a:p>
            <a:r>
              <a:rPr lang="en-US" altLang="zh-CN" sz="1200" dirty="0" smtClean="0"/>
              <a:t>4</a:t>
            </a:r>
            <a:r>
              <a:rPr lang="zh-CN" altLang="en-US" sz="1200" dirty="0" smtClean="0"/>
              <a:t>．屠宰前未使用向颅腔注射压缩空气或气体的击昏方法或脑脊髓刺死法</a:t>
            </a:r>
            <a:r>
              <a:rPr lang="zh-CN" altLang="en-US" sz="1200" dirty="0" smtClean="0"/>
              <a:t>。</a:t>
            </a:r>
            <a:endParaRPr lang="zh-CN" altLang="en-US" sz="1200" dirty="0" smtClean="0"/>
          </a:p>
          <a:p>
            <a:r>
              <a:rPr lang="en-US" altLang="zh-CN" sz="1200" dirty="0" smtClean="0"/>
              <a:t>5</a:t>
            </a:r>
            <a:r>
              <a:rPr lang="zh-CN" altLang="en-US" sz="1200" dirty="0" smtClean="0"/>
              <a:t>．屠宰时小于</a:t>
            </a:r>
            <a:r>
              <a:rPr lang="en-US" altLang="zh-CN" sz="1200" dirty="0" smtClean="0"/>
              <a:t>30</a:t>
            </a:r>
            <a:r>
              <a:rPr lang="zh-CN" altLang="en-US" sz="1200" dirty="0" smtClean="0"/>
              <a:t>月龄。</a:t>
            </a:r>
          </a:p>
          <a:p>
            <a:endParaRPr lang="zh-CN" altLang="en-US" sz="1200" dirty="0" smtClean="0"/>
          </a:p>
          <a:p>
            <a:r>
              <a:rPr lang="zh-CN" altLang="en-US" sz="1200" dirty="0" smtClean="0"/>
              <a:t>（二）输华牛肉要</a:t>
            </a:r>
            <a:r>
              <a:rPr lang="zh-CN" altLang="en-US" sz="1200" dirty="0" smtClean="0"/>
              <a:t>求</a:t>
            </a:r>
            <a:endParaRPr lang="zh-CN" altLang="en-US" sz="1200" dirty="0" smtClean="0"/>
          </a:p>
          <a:p>
            <a:r>
              <a:rPr lang="en-US" altLang="zh-CN" sz="1200" dirty="0" smtClean="0"/>
              <a:t>1</a:t>
            </a:r>
            <a:r>
              <a:rPr lang="zh-CN" altLang="en-US" sz="1200" dirty="0" smtClean="0"/>
              <a:t>．对用于生产输华牛肉的牛实施宰前宰后检查，结果合格；证明所有屠宰牛是健康的，没有任何全身性系统症状或传染病、寄生虫病，且胴体和脏器无病理变化</a:t>
            </a:r>
            <a:r>
              <a:rPr lang="zh-CN" altLang="en-US" sz="1200" dirty="0" smtClean="0"/>
              <a:t>。</a:t>
            </a:r>
            <a:endParaRPr lang="zh-CN" altLang="en-US" sz="1200" dirty="0" smtClean="0"/>
          </a:p>
          <a:p>
            <a:r>
              <a:rPr lang="en-US" altLang="zh-CN" sz="1200" dirty="0" smtClean="0"/>
              <a:t>2</a:t>
            </a:r>
            <a:r>
              <a:rPr lang="zh-CN" altLang="en-US" sz="1200" dirty="0" smtClean="0"/>
              <a:t>．已采用安全和卫生的方式去除扁桃体和回肠末端</a:t>
            </a:r>
            <a:r>
              <a:rPr lang="zh-CN" altLang="en-US" sz="1200" dirty="0" smtClean="0"/>
              <a:t>。</a:t>
            </a:r>
            <a:endParaRPr lang="zh-CN" altLang="en-US" sz="1200" dirty="0" smtClean="0"/>
          </a:p>
          <a:p>
            <a:r>
              <a:rPr lang="en-US" altLang="zh-CN" sz="1200" dirty="0" smtClean="0"/>
              <a:t>3</a:t>
            </a:r>
            <a:r>
              <a:rPr lang="zh-CN" altLang="en-US" sz="1200" dirty="0" smtClean="0"/>
              <a:t>．是卫生、安全的，适合人类食用</a:t>
            </a:r>
            <a:r>
              <a:rPr lang="zh-CN" altLang="en-US" sz="1200" dirty="0" smtClean="0"/>
              <a:t>。</a:t>
            </a:r>
            <a:endParaRPr lang="zh-CN" altLang="en-US" sz="1200" dirty="0" smtClean="0"/>
          </a:p>
          <a:p>
            <a:r>
              <a:rPr lang="en-US" altLang="zh-CN" sz="1200" dirty="0" smtClean="0"/>
              <a:t>4</a:t>
            </a:r>
            <a:r>
              <a:rPr lang="zh-CN" altLang="en-US" sz="1200" dirty="0" smtClean="0"/>
              <a:t>．在中国口岸入境时，不得检出中国法律法规禁止的非天然产生的兽药、促生长剂、饲料添加剂和其它化合物，包括莱克多巴胺。低于或等于本底水平的内源性激素不在禁止之列。</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68000" y="698956"/>
            <a:ext cx="8280000" cy="4154984"/>
          </a:xfrm>
          <a:prstGeom prst="rect">
            <a:avLst/>
          </a:prstGeom>
        </p:spPr>
        <p:txBody>
          <a:bodyPr wrap="square">
            <a:spAutoFit/>
          </a:bodyPr>
          <a:lstStyle/>
          <a:p>
            <a:endParaRPr lang="zh-CN" altLang="en-US" sz="1200" dirty="0" smtClean="0"/>
          </a:p>
          <a:p>
            <a:r>
              <a:rPr lang="zh-CN" altLang="en-US" sz="1200" dirty="0" smtClean="0"/>
              <a:t>四、包装要求</a:t>
            </a:r>
          </a:p>
          <a:p>
            <a:endParaRPr lang="zh-CN" altLang="en-US" sz="1200" dirty="0" smtClean="0"/>
          </a:p>
          <a:p>
            <a:r>
              <a:rPr lang="zh-CN" altLang="en-US" sz="1200" dirty="0" smtClean="0"/>
              <a:t>       输</a:t>
            </a:r>
            <a:r>
              <a:rPr lang="zh-CN" altLang="en-US" sz="1200" dirty="0" smtClean="0"/>
              <a:t>华牛肉必须用符合国际卫生标准的全新材料包装。</a:t>
            </a:r>
          </a:p>
          <a:p>
            <a:endParaRPr lang="zh-CN" altLang="en-US" sz="1200" dirty="0" smtClean="0"/>
          </a:p>
          <a:p>
            <a:r>
              <a:rPr lang="zh-CN" altLang="en-US" sz="1200" dirty="0" smtClean="0"/>
              <a:t>        牛</a:t>
            </a:r>
            <a:r>
              <a:rPr lang="zh-CN" altLang="en-US" sz="1200" dirty="0" smtClean="0"/>
              <a:t>肉应有单独的内包装，内包装上应当标明品名、产地国、生产企业注册号、生产批号。外包装上应当以中文标明产品名、规格、产地（具体到州</a:t>
            </a:r>
            <a:r>
              <a:rPr lang="en-US" altLang="zh-CN" sz="1200" dirty="0" smtClean="0"/>
              <a:t>/</a:t>
            </a:r>
            <a:r>
              <a:rPr lang="zh-CN" altLang="en-US" sz="1200" dirty="0" smtClean="0"/>
              <a:t>省</a:t>
            </a:r>
            <a:r>
              <a:rPr lang="en-US" altLang="zh-CN" sz="1200" dirty="0" smtClean="0"/>
              <a:t>/</a:t>
            </a:r>
            <a:r>
              <a:rPr lang="zh-CN" altLang="en-US" sz="1200" dirty="0" smtClean="0"/>
              <a:t>市）、生产企业注册号、生产批号、目的地（仅限中国）、生产日期（年</a:t>
            </a:r>
            <a:r>
              <a:rPr lang="en-US" altLang="zh-CN" sz="1200" dirty="0" smtClean="0"/>
              <a:t>/</a:t>
            </a:r>
            <a:r>
              <a:rPr lang="zh-CN" altLang="en-US" sz="1200" dirty="0" smtClean="0"/>
              <a:t>月</a:t>
            </a:r>
            <a:r>
              <a:rPr lang="en-US" altLang="zh-CN" sz="1200" dirty="0" smtClean="0"/>
              <a:t>/</a:t>
            </a:r>
            <a:r>
              <a:rPr lang="zh-CN" altLang="en-US" sz="1200" dirty="0" smtClean="0"/>
              <a:t>日）、保质期、储存温度等内容，在外包装上也应可见美国官方检验检疫的标识。</a:t>
            </a:r>
          </a:p>
          <a:p>
            <a:endParaRPr lang="zh-CN" altLang="en-US" sz="1200" dirty="0" smtClean="0"/>
          </a:p>
          <a:p>
            <a:r>
              <a:rPr lang="zh-CN" altLang="en-US" sz="1200" dirty="0" smtClean="0"/>
              <a:t>        预</a:t>
            </a:r>
            <a:r>
              <a:rPr lang="zh-CN" altLang="en-US" sz="1200" dirty="0" smtClean="0"/>
              <a:t>包装肉类产品还应符合中国关于预包装食品标签的法律法规和标准的要求。</a:t>
            </a:r>
          </a:p>
          <a:p>
            <a:endParaRPr lang="zh-CN" altLang="en-US" sz="1200" dirty="0" smtClean="0"/>
          </a:p>
          <a:p>
            <a:r>
              <a:rPr lang="zh-CN" altLang="en-US" sz="1200" dirty="0" smtClean="0"/>
              <a:t>五、证书要求</a:t>
            </a:r>
          </a:p>
          <a:p>
            <a:endParaRPr lang="zh-CN" altLang="en-US" sz="1200" dirty="0" smtClean="0"/>
          </a:p>
          <a:p>
            <a:r>
              <a:rPr lang="zh-CN" altLang="en-US" sz="1200" dirty="0" smtClean="0"/>
              <a:t>        每</a:t>
            </a:r>
            <a:r>
              <a:rPr lang="zh-CN" altLang="en-US" sz="1200" dirty="0" smtClean="0"/>
              <a:t>批美国输华牛肉应随附美国农业部出具的兽医卫生证书，证明其符合中方的检验检疫要求。</a:t>
            </a:r>
          </a:p>
          <a:p>
            <a:endParaRPr lang="zh-CN" altLang="en-US" sz="1200" dirty="0" smtClean="0"/>
          </a:p>
          <a:p>
            <a:r>
              <a:rPr lang="zh-CN" altLang="en-US" sz="1200" dirty="0" smtClean="0"/>
              <a:t>六、储存运输要求</a:t>
            </a:r>
          </a:p>
          <a:p>
            <a:endParaRPr lang="zh-CN" altLang="en-US" sz="1200" dirty="0" smtClean="0"/>
          </a:p>
          <a:p>
            <a:r>
              <a:rPr lang="zh-CN" altLang="en-US" sz="1200" dirty="0" smtClean="0"/>
              <a:t>        输</a:t>
            </a:r>
            <a:r>
              <a:rPr lang="zh-CN" altLang="en-US" sz="1200" dirty="0" smtClean="0"/>
              <a:t>华牛肉的储存和运输应在合适的温度条件下进行，冷冻牛肉的中心温度不应高于</a:t>
            </a:r>
            <a:r>
              <a:rPr lang="en-US" altLang="zh-CN" sz="1200" dirty="0" smtClean="0"/>
              <a:t>-15℃</a:t>
            </a:r>
            <a:r>
              <a:rPr lang="zh-CN" altLang="en-US" sz="1200" dirty="0" smtClean="0"/>
              <a:t>，冰鲜牛肉的中心温度应在</a:t>
            </a:r>
            <a:r>
              <a:rPr lang="en-US" altLang="zh-CN" sz="1200" dirty="0" smtClean="0"/>
              <a:t>0℃-4℃</a:t>
            </a:r>
            <a:r>
              <a:rPr lang="zh-CN" altLang="en-US" sz="1200" dirty="0" smtClean="0"/>
              <a:t>。</a:t>
            </a:r>
          </a:p>
          <a:p>
            <a:endParaRPr lang="zh-CN" altLang="en-US" sz="1200" dirty="0" smtClean="0"/>
          </a:p>
          <a:p>
            <a:r>
              <a:rPr lang="zh-CN" altLang="en-US" sz="1200" dirty="0" smtClean="0"/>
              <a:t>        货</a:t>
            </a:r>
            <a:r>
              <a:rPr lang="zh-CN" altLang="en-US" sz="1200" dirty="0" smtClean="0"/>
              <a:t>物装入集装箱后施加美国农业部认可的铅封，铅封号在产品随附的兽医卫生证书中注明。运输过程不得拆开及更换包装。</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a:grpSpLocks/>
          </p:cNvGrpSpPr>
          <p:nvPr/>
        </p:nvGrpSpPr>
        <p:grpSpPr bwMode="auto">
          <a:xfrm>
            <a:off x="-12700" y="-12700"/>
            <a:ext cx="9169400" cy="5156200"/>
            <a:chOff x="-12700" y="-12889"/>
            <a:chExt cx="9169400" cy="5156389"/>
          </a:xfrm>
        </p:grpSpPr>
        <p:pic>
          <p:nvPicPr>
            <p:cNvPr id="20" name="图片 1"/>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2700" y="0"/>
              <a:ext cx="91694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矩形 20"/>
            <p:cNvSpPr/>
            <p:nvPr/>
          </p:nvSpPr>
          <p:spPr>
            <a:xfrm>
              <a:off x="0" y="-12889"/>
              <a:ext cx="9156700" cy="514368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原创设计师QQ598969553             _2"/>
          <p:cNvSpPr txBox="1">
            <a:spLocks noChangeArrowheads="1"/>
          </p:cNvSpPr>
          <p:nvPr/>
        </p:nvSpPr>
        <p:spPr bwMode="auto">
          <a:xfrm>
            <a:off x="2625795" y="944563"/>
            <a:ext cx="3892411" cy="2215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3800" dirty="0">
                <a:solidFill>
                  <a:schemeClr val="bg1"/>
                </a:solidFill>
                <a:latin typeface="Helvetica-Roman-SemiB" pitchFamily="2" charset="0"/>
                <a:ea typeface="SimSun-ExtB" panose="02010609060101010101" pitchFamily="49" charset="-122"/>
                <a:cs typeface="Arial" panose="020B0604020202020204" pitchFamily="34" charset="0"/>
              </a:rPr>
              <a:t>Thanks</a:t>
            </a:r>
            <a:endParaRPr lang="zh-CN" altLang="en-US" sz="13800" dirty="0">
              <a:solidFill>
                <a:schemeClr val="bg1"/>
              </a:solidFill>
              <a:latin typeface="Helvetica-Roman-SemiB" pitchFamily="2" charset="0"/>
              <a:ea typeface="SimSun-ExtB" panose="02010609060101010101" pitchFamily="49" charset="-122"/>
              <a:cs typeface="Arial" panose="020B0604020202020204" pitchFamily="34" charset="0"/>
            </a:endParaRPr>
          </a:p>
        </p:txBody>
      </p:sp>
      <p:sp>
        <p:nvSpPr>
          <p:cNvPr id="23" name="原创设计师QQ598969553             _3"/>
          <p:cNvSpPr txBox="1">
            <a:spLocks noChangeArrowheads="1"/>
          </p:cNvSpPr>
          <p:nvPr/>
        </p:nvSpPr>
        <p:spPr bwMode="auto">
          <a:xfrm>
            <a:off x="3345542" y="2951163"/>
            <a:ext cx="245291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2017</a:t>
            </a:r>
            <a:r>
              <a:rPr lang="zh-CN" altLang="en-US"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年</a:t>
            </a:r>
            <a:r>
              <a:rPr lang="en-US" altLang="zh-CN" sz="1800" b="1" smtClean="0">
                <a:solidFill>
                  <a:schemeClr val="bg1"/>
                </a:solidFill>
                <a:latin typeface="Helvetica" panose="020B0604020202020204" pitchFamily="34" charset="0"/>
                <a:ea typeface="SimSun-ExtB" panose="02010609060101010101" pitchFamily="49" charset="-122"/>
                <a:cs typeface="Arial" panose="020B0604020202020204" pitchFamily="34" charset="0"/>
              </a:rPr>
              <a:t>6</a:t>
            </a:r>
            <a:r>
              <a:rPr lang="zh-CN" altLang="en-US" sz="1800" b="1" smtClean="0">
                <a:solidFill>
                  <a:schemeClr val="bg1"/>
                </a:solidFill>
                <a:latin typeface="Helvetica" panose="020B0604020202020204" pitchFamily="34" charset="0"/>
                <a:ea typeface="SimSun-ExtB" panose="02010609060101010101" pitchFamily="49" charset="-122"/>
                <a:cs typeface="Arial" panose="020B0604020202020204" pitchFamily="34" charset="0"/>
              </a:rPr>
              <a:t>月</a:t>
            </a:r>
            <a:r>
              <a:rPr lang="zh-CN" altLang="en-US"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进出口月刊</a:t>
            </a:r>
            <a:endParaRPr lang="zh-CN" altLang="en-US" sz="1800" b="1"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4" name="原创设计师QQ598969553             _4"/>
          <p:cNvSpPr txBox="1">
            <a:spLocks noChangeArrowheads="1"/>
          </p:cNvSpPr>
          <p:nvPr/>
        </p:nvSpPr>
        <p:spPr bwMode="auto">
          <a:xfrm>
            <a:off x="2862263" y="3363769"/>
            <a:ext cx="3419475" cy="215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900"/>
              </a:lnSpc>
            </a:pPr>
            <a:r>
              <a:rPr lang="zh-CN" altLang="en-US" sz="1200" dirty="0" smtClean="0">
                <a:solidFill>
                  <a:schemeClr val="bg1"/>
                </a:solidFill>
                <a:latin typeface="Helvetica" panose="020B0604020202020204" pitchFamily="34" charset="0"/>
                <a:ea typeface="微软雅黑" panose="020B0503020204020204" pitchFamily="34" charset="-122"/>
                <a:cs typeface="Arial" panose="020B0604020202020204" pitchFamily="34" charset="0"/>
              </a:rPr>
              <a:t>苏州德意道通企业管理咨询有限公司</a:t>
            </a:r>
            <a:endParaRPr lang="zh-CN" altLang="en-US" sz="12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3" name="原创设计师QQ598969553             _5"/>
          <p:cNvGrpSpPr>
            <a:grpSpLocks/>
          </p:cNvGrpSpPr>
          <p:nvPr/>
        </p:nvGrpSpPr>
        <p:grpSpPr bwMode="auto">
          <a:xfrm>
            <a:off x="2405063" y="2852738"/>
            <a:ext cx="4386262" cy="44450"/>
            <a:chOff x="2404630" y="2852103"/>
            <a:chExt cx="4386695" cy="45720"/>
          </a:xfrm>
        </p:grpSpPr>
        <p:sp>
          <p:nvSpPr>
            <p:cNvPr id="26"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2"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93466693"/>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2" name="矩形 11"/>
          <p:cNvSpPr/>
          <p:nvPr/>
        </p:nvSpPr>
        <p:spPr>
          <a:xfrm>
            <a:off x="612000" y="653966"/>
            <a:ext cx="7992000" cy="2739211"/>
          </a:xfrm>
          <a:prstGeom prst="rect">
            <a:avLst/>
          </a:prstGeom>
        </p:spPr>
        <p:txBody>
          <a:bodyPr wrap="square">
            <a:spAutoFit/>
          </a:bodyPr>
          <a:lstStyle/>
          <a:p>
            <a:pPr algn="ctr"/>
            <a:r>
              <a:rPr lang="zh-CN" altLang="en-US" sz="1400" b="1" dirty="0" smtClean="0">
                <a:solidFill>
                  <a:schemeClr val="accent1"/>
                </a:solidFill>
              </a:rPr>
              <a:t>海关总署公告</a:t>
            </a: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23</a:t>
            </a:r>
            <a:r>
              <a:rPr lang="zh-CN" altLang="en-US" sz="1400" b="1" dirty="0" smtClean="0">
                <a:solidFill>
                  <a:schemeClr val="accent1"/>
                </a:solidFill>
              </a:rPr>
              <a:t>号</a:t>
            </a:r>
            <a:endParaRPr lang="en-US" altLang="zh-CN" sz="1400" b="1" dirty="0" smtClean="0">
              <a:solidFill>
                <a:schemeClr val="accent1"/>
              </a:solidFill>
            </a:endParaRPr>
          </a:p>
          <a:p>
            <a:pPr algn="ctr"/>
            <a:r>
              <a:rPr lang="zh-CN" altLang="en-US" sz="1400" b="1" dirty="0" smtClean="0">
                <a:solidFill>
                  <a:schemeClr val="accent1"/>
                </a:solidFill>
              </a:rPr>
              <a:t>（关于实施中国</a:t>
            </a:r>
            <a:r>
              <a:rPr lang="en-US" altLang="zh-CN" sz="1400" b="1" dirty="0" smtClean="0">
                <a:solidFill>
                  <a:schemeClr val="accent1"/>
                </a:solidFill>
              </a:rPr>
              <a:t>-</a:t>
            </a:r>
            <a:r>
              <a:rPr lang="zh-CN" altLang="en-US" sz="1400" b="1" dirty="0" smtClean="0">
                <a:solidFill>
                  <a:schemeClr val="accent1"/>
                </a:solidFill>
              </a:rPr>
              <a:t>新西兰海关“经认证的经营者（</a:t>
            </a:r>
            <a:r>
              <a:rPr lang="en-US" altLang="zh-CN" sz="1400" b="1" dirty="0" smtClean="0">
                <a:solidFill>
                  <a:schemeClr val="accent1"/>
                </a:solidFill>
              </a:rPr>
              <a:t>AEO</a:t>
            </a:r>
            <a:r>
              <a:rPr lang="zh-CN" altLang="en-US" sz="1400" b="1" dirty="0" smtClean="0">
                <a:solidFill>
                  <a:schemeClr val="accent1"/>
                </a:solidFill>
              </a:rPr>
              <a:t>）”互认的公告）</a:t>
            </a:r>
          </a:p>
          <a:p>
            <a:endParaRPr lang="zh-CN" altLang="en-US" sz="1200" dirty="0" smtClean="0"/>
          </a:p>
          <a:p>
            <a:r>
              <a:rPr lang="zh-CN" altLang="en-US" sz="1200" dirty="0" smtClean="0"/>
              <a:t>　　</a:t>
            </a:r>
            <a:r>
              <a:rPr lang="en-US" altLang="zh-CN" sz="1200" dirty="0" smtClean="0"/>
              <a:t>2017</a:t>
            </a:r>
            <a:r>
              <a:rPr lang="zh-CN" altLang="en-US" sz="1200" dirty="0" smtClean="0"/>
              <a:t>年</a:t>
            </a:r>
            <a:r>
              <a:rPr lang="en-US" altLang="zh-CN" sz="1200" dirty="0" smtClean="0"/>
              <a:t>3</a:t>
            </a:r>
            <a:r>
              <a:rPr lang="zh-CN" altLang="en-US" sz="1200" dirty="0" smtClean="0"/>
              <a:t>月，中国与新西兰双方海关正式签署了</a:t>
            </a:r>
            <a:r>
              <a:rPr lang="en-US" altLang="zh-CN" sz="1200" dirty="0" smtClean="0"/>
              <a:t>《</a:t>
            </a:r>
            <a:r>
              <a:rPr lang="zh-CN" altLang="en-US" sz="1200" dirty="0" smtClean="0"/>
              <a:t>中华人民共和国海关总署和新西兰海关署关于中华人民共和国海关企业信用管理制度与新西兰海关安全出口计划互认的安排</a:t>
            </a:r>
            <a:r>
              <a:rPr lang="en-US" altLang="zh-CN" sz="1200" dirty="0" smtClean="0"/>
              <a:t>》</a:t>
            </a:r>
            <a:r>
              <a:rPr lang="zh-CN" altLang="en-US" sz="1200" dirty="0" smtClean="0"/>
              <a:t>，决定自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日起正式实施该互认安排。现就有关事项公告如下：</a:t>
            </a:r>
          </a:p>
          <a:p>
            <a:endParaRPr lang="zh-CN" altLang="en-US" sz="1200" dirty="0" smtClean="0"/>
          </a:p>
          <a:p>
            <a:r>
              <a:rPr lang="zh-CN" altLang="en-US" sz="1200" dirty="0" smtClean="0"/>
              <a:t>　　一、根据互认安排规定，中新双方相互认可对方海关的“经认证的经营者”（简称“</a:t>
            </a:r>
            <a:r>
              <a:rPr lang="en-US" altLang="zh-CN" sz="1200" dirty="0" smtClean="0"/>
              <a:t>AEO</a:t>
            </a:r>
            <a:r>
              <a:rPr lang="zh-CN" altLang="en-US" sz="1200" dirty="0" smtClean="0"/>
              <a:t>企业”），为进口自对方</a:t>
            </a:r>
            <a:r>
              <a:rPr lang="en-US" altLang="zh-CN" sz="1200" dirty="0" smtClean="0"/>
              <a:t>AEO</a:t>
            </a:r>
            <a:r>
              <a:rPr lang="zh-CN" altLang="en-US" sz="1200" dirty="0" smtClean="0"/>
              <a:t>企业的货物提供通关便利。其中，新西兰海关认可中国海关的高级认证企业为中国的</a:t>
            </a:r>
            <a:r>
              <a:rPr lang="en-US" altLang="zh-CN" sz="1200" dirty="0" smtClean="0"/>
              <a:t>AEO</a:t>
            </a:r>
            <a:r>
              <a:rPr lang="zh-CN" altLang="en-US" sz="1200" dirty="0" smtClean="0"/>
              <a:t>企业；中国海关认可新西兰海关“安全出口计划”的成员为新西兰的</a:t>
            </a:r>
            <a:r>
              <a:rPr lang="en-US" altLang="zh-CN" sz="1200" dirty="0" smtClean="0"/>
              <a:t>AEO</a:t>
            </a:r>
            <a:r>
              <a:rPr lang="zh-CN" altLang="en-US" sz="1200" dirty="0" smtClean="0"/>
              <a:t>企业。</a:t>
            </a:r>
          </a:p>
          <a:p>
            <a:endParaRPr lang="zh-CN" altLang="en-US" sz="1200" dirty="0" smtClean="0"/>
          </a:p>
          <a:p>
            <a:r>
              <a:rPr lang="zh-CN" altLang="en-US" sz="1200" dirty="0" smtClean="0"/>
              <a:t>　　二、中新双方海关在进出口货物通关时，相互给予对方</a:t>
            </a:r>
            <a:r>
              <a:rPr lang="en-US" altLang="zh-CN" sz="1200" dirty="0" smtClean="0"/>
              <a:t>AEO</a:t>
            </a:r>
            <a:r>
              <a:rPr lang="zh-CN" altLang="en-US" sz="1200" dirty="0" smtClean="0"/>
              <a:t>企业如下通关便利措施：减少单证审核和查验；对需要查验的货物给予优先查验；指定海关联络员，负责沟通解决</a:t>
            </a:r>
            <a:r>
              <a:rPr lang="en-US" altLang="zh-CN" sz="1200" dirty="0" smtClean="0"/>
              <a:t>AEO</a:t>
            </a:r>
            <a:r>
              <a:rPr lang="zh-CN" altLang="en-US" sz="1200" dirty="0" smtClean="0"/>
              <a:t>企业在通关中遇到的问题；在中断的国际贸易恢复时提供快速通关。</a:t>
            </a:r>
            <a:endParaRPr lang="zh-CN" altLang="en-US" sz="1200" dirty="0"/>
          </a:p>
        </p:txBody>
      </p:sp>
      <p:pic>
        <p:nvPicPr>
          <p:cNvPr id="13" name="图片 12" descr="24.jpg"/>
          <p:cNvPicPr>
            <a:picLocks noChangeAspect="1"/>
          </p:cNvPicPr>
          <p:nvPr/>
        </p:nvPicPr>
        <p:blipFill>
          <a:blip r:embed="rId5" cstate="print"/>
          <a:stretch>
            <a:fillRect/>
          </a:stretch>
        </p:blipFill>
        <p:spPr>
          <a:xfrm>
            <a:off x="3204000" y="3218956"/>
            <a:ext cx="2736000" cy="1846800"/>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684000" y="914956"/>
            <a:ext cx="7920000" cy="2492990"/>
          </a:xfrm>
          <a:prstGeom prst="rect">
            <a:avLst/>
          </a:prstGeom>
        </p:spPr>
        <p:txBody>
          <a:bodyPr wrap="square">
            <a:spAutoFit/>
          </a:bodyPr>
          <a:lstStyle/>
          <a:p>
            <a:r>
              <a:rPr lang="zh-CN" altLang="en-US" sz="1200" dirty="0" smtClean="0"/>
              <a:t>         三、中国</a:t>
            </a:r>
            <a:r>
              <a:rPr lang="en-US" altLang="zh-CN" sz="1200" dirty="0" smtClean="0"/>
              <a:t>AEO</a:t>
            </a:r>
            <a:r>
              <a:rPr lang="zh-CN" altLang="en-US" sz="1200" dirty="0" smtClean="0"/>
              <a:t>企业向新西兰出口货物时，应当将</a:t>
            </a:r>
            <a:r>
              <a:rPr lang="en-US" altLang="zh-CN" sz="1200" dirty="0" smtClean="0"/>
              <a:t>AEO</a:t>
            </a:r>
            <a:r>
              <a:rPr lang="zh-CN" altLang="en-US" sz="1200" dirty="0" smtClean="0"/>
              <a:t>企业身份信息通报给新西兰进口商，由新西兰进口商按照新西兰海关规定填写申报，新西兰海关在确认中国</a:t>
            </a:r>
            <a:r>
              <a:rPr lang="en-US" altLang="zh-CN" sz="1200" dirty="0" smtClean="0"/>
              <a:t>AEO</a:t>
            </a:r>
            <a:r>
              <a:rPr lang="zh-CN" altLang="en-US" sz="1200" dirty="0" smtClean="0"/>
              <a:t>企业身份后，将会给予相关便利措施。</a:t>
            </a:r>
          </a:p>
          <a:p>
            <a:endParaRPr lang="zh-CN" altLang="en-US" sz="1200" dirty="0" smtClean="0"/>
          </a:p>
          <a:p>
            <a:r>
              <a:rPr lang="zh-CN" altLang="en-US" sz="1200" dirty="0" smtClean="0"/>
              <a:t>　　四、中国企业从新西兰</a:t>
            </a:r>
            <a:r>
              <a:rPr lang="en-US" altLang="zh-CN" sz="1200" dirty="0" smtClean="0"/>
              <a:t>AEO</a:t>
            </a:r>
            <a:r>
              <a:rPr lang="zh-CN" altLang="en-US" sz="1200" dirty="0" smtClean="0"/>
              <a:t>企业进口货物申报时，需要在报关单“备注栏”处填入该企业的新西兰</a:t>
            </a:r>
            <a:r>
              <a:rPr lang="en-US" altLang="zh-CN" sz="1200" dirty="0" smtClean="0"/>
              <a:t>AEO</a:t>
            </a:r>
            <a:r>
              <a:rPr lang="zh-CN" altLang="en-US" sz="1200" dirty="0" smtClean="0"/>
              <a:t>编码。填写方式为：“</a:t>
            </a:r>
            <a:r>
              <a:rPr lang="en-US" altLang="zh-CN" sz="1200" dirty="0" smtClean="0"/>
              <a:t>AEO”</a:t>
            </a:r>
            <a:r>
              <a:rPr lang="zh-CN" altLang="en-US" sz="1200" dirty="0" smtClean="0"/>
              <a:t>（英文半角大写）</a:t>
            </a:r>
            <a:r>
              <a:rPr lang="en-US" altLang="zh-CN" sz="1200" dirty="0" smtClean="0"/>
              <a:t>+“&lt;”</a:t>
            </a:r>
            <a:r>
              <a:rPr lang="zh-CN" altLang="en-US" sz="1200" dirty="0" smtClean="0"/>
              <a:t>（英文半角）</a:t>
            </a:r>
            <a:r>
              <a:rPr lang="en-US" altLang="zh-CN" sz="1200" dirty="0" smtClean="0"/>
              <a:t>+“</a:t>
            </a:r>
            <a:r>
              <a:rPr lang="zh-CN" altLang="en-US" sz="1200" dirty="0" smtClean="0"/>
              <a:t>新西兰</a:t>
            </a:r>
            <a:r>
              <a:rPr lang="en-US" altLang="zh-CN" sz="1200" dirty="0" smtClean="0"/>
              <a:t>AEO</a:t>
            </a:r>
            <a:r>
              <a:rPr lang="zh-CN" altLang="en-US" sz="1200" dirty="0" smtClean="0"/>
              <a:t>编码”</a:t>
            </a:r>
            <a:r>
              <a:rPr lang="en-US" altLang="zh-CN" sz="1200" dirty="0" smtClean="0"/>
              <a:t>+“&gt;”</a:t>
            </a:r>
            <a:r>
              <a:rPr lang="zh-CN" altLang="en-US" sz="1200" dirty="0" smtClean="0"/>
              <a:t>（英文半角）。例如，新西兰</a:t>
            </a:r>
            <a:r>
              <a:rPr lang="en-US" altLang="zh-CN" sz="1200" dirty="0" smtClean="0"/>
              <a:t>AEO</a:t>
            </a:r>
            <a:r>
              <a:rPr lang="zh-CN" altLang="en-US" sz="1200" dirty="0" smtClean="0"/>
              <a:t>编码为</a:t>
            </a:r>
            <a:r>
              <a:rPr lang="en-US" altLang="zh-CN" sz="1200" dirty="0" smtClean="0"/>
              <a:t>NZ1234</a:t>
            </a:r>
            <a:r>
              <a:rPr lang="zh-CN" altLang="en-US" sz="1200" dirty="0" smtClean="0"/>
              <a:t>，则填注：“</a:t>
            </a:r>
            <a:r>
              <a:rPr lang="en-US" altLang="zh-CN" sz="1200" dirty="0" smtClean="0"/>
              <a:t>AEO&lt;NZ1234&gt;”</a:t>
            </a:r>
            <a:r>
              <a:rPr lang="zh-CN" altLang="en-US" sz="1200" dirty="0" smtClean="0"/>
              <a:t>。中国海关在确认新西兰</a:t>
            </a:r>
            <a:r>
              <a:rPr lang="en-US" altLang="zh-CN" sz="1200" dirty="0" smtClean="0"/>
              <a:t>AEO</a:t>
            </a:r>
            <a:r>
              <a:rPr lang="zh-CN" altLang="en-US" sz="1200" dirty="0" smtClean="0"/>
              <a:t>企业身份后，将会给予相关便利措施。</a:t>
            </a:r>
          </a:p>
          <a:p>
            <a:endParaRPr lang="zh-CN" altLang="en-US" sz="1200" dirty="0" smtClean="0"/>
          </a:p>
          <a:p>
            <a:r>
              <a:rPr lang="zh-CN" altLang="en-US" sz="1200" dirty="0" smtClean="0"/>
              <a:t>　　特此公告。</a:t>
            </a:r>
          </a:p>
          <a:p>
            <a:endParaRPr lang="zh-CN" altLang="en-US" sz="1200" dirty="0" smtClean="0"/>
          </a:p>
          <a:p>
            <a:endParaRPr lang="zh-CN" altLang="en-US" sz="1200" dirty="0" smtClean="0"/>
          </a:p>
          <a:p>
            <a:endParaRPr lang="zh-CN" altLang="en-US" sz="1200" dirty="0" smtClean="0"/>
          </a:p>
          <a:p>
            <a:pPr algn="r"/>
            <a:r>
              <a:rPr lang="zh-CN" altLang="en-US" sz="1200" dirty="0" smtClean="0"/>
              <a:t>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14</a:t>
            </a:r>
            <a:r>
              <a:rPr lang="zh-CN" altLang="en-US" sz="1200" dirty="0" smtClean="0"/>
              <a:t>日</a:t>
            </a:r>
            <a:endParaRPr lang="zh-CN" altLang="en-US" sz="1200" dirty="0"/>
          </a:p>
        </p:txBody>
      </p:sp>
      <p:pic>
        <p:nvPicPr>
          <p:cNvPr id="11" name="图片 10" descr="2.jpg"/>
          <p:cNvPicPr>
            <a:picLocks noChangeAspect="1"/>
          </p:cNvPicPr>
          <p:nvPr/>
        </p:nvPicPr>
        <p:blipFill>
          <a:blip r:embed="rId5" cstate="print"/>
          <a:stretch>
            <a:fillRect/>
          </a:stretch>
        </p:blipFill>
        <p:spPr>
          <a:xfrm>
            <a:off x="1836000" y="3578956"/>
            <a:ext cx="1944000" cy="1312200"/>
          </a:xfrm>
          <a:prstGeom prst="rect">
            <a:avLst/>
          </a:prstGeom>
          <a:ln>
            <a:noFill/>
          </a:ln>
          <a:effectLst>
            <a:outerShdw blurRad="190500" algn="tl" rotWithShape="0">
              <a:srgbClr val="000000">
                <a:alpha val="70000"/>
              </a:srgbClr>
            </a:outerShdw>
          </a:effectLst>
        </p:spPr>
      </p:pic>
      <p:pic>
        <p:nvPicPr>
          <p:cNvPr id="12" name="图片 11" descr="1.jpg"/>
          <p:cNvPicPr>
            <a:picLocks noChangeAspect="1"/>
          </p:cNvPicPr>
          <p:nvPr/>
        </p:nvPicPr>
        <p:blipFill>
          <a:blip r:embed="rId6" cstate="print"/>
          <a:stretch>
            <a:fillRect/>
          </a:stretch>
        </p:blipFill>
        <p:spPr>
          <a:xfrm>
            <a:off x="5148000" y="3578956"/>
            <a:ext cx="1944000" cy="1296000"/>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656377"/>
            <a:ext cx="8064000" cy="3426579"/>
          </a:xfrm>
          <a:prstGeom prst="rect">
            <a:avLst/>
          </a:prstGeom>
        </p:spPr>
        <p:txBody>
          <a:bodyPr wrap="square">
            <a:spAutoFit/>
          </a:bodyPr>
          <a:lstStyle/>
          <a:p>
            <a:pPr algn="ctr">
              <a:lnSpc>
                <a:spcPts val="20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24</a:t>
            </a:r>
            <a:r>
              <a:rPr lang="zh-CN" altLang="en-US" sz="1600" b="1" dirty="0" smtClean="0">
                <a:solidFill>
                  <a:schemeClr val="accent1"/>
                </a:solidFill>
              </a:rPr>
              <a:t>号</a:t>
            </a:r>
            <a:endParaRPr lang="en-US" altLang="zh-CN" sz="1600" b="1" dirty="0" smtClean="0">
              <a:solidFill>
                <a:schemeClr val="accent1"/>
              </a:solidFill>
            </a:endParaRPr>
          </a:p>
          <a:p>
            <a:pPr algn="ctr">
              <a:lnSpc>
                <a:spcPts val="2000"/>
              </a:lnSpc>
            </a:pPr>
            <a:r>
              <a:rPr lang="zh-CN" altLang="en-US" sz="1600" b="1" dirty="0" smtClean="0">
                <a:solidFill>
                  <a:schemeClr val="accent1"/>
                </a:solidFill>
              </a:rPr>
              <a:t>（关于发布海关行业标准的公告）</a:t>
            </a:r>
          </a:p>
          <a:p>
            <a:pPr>
              <a:lnSpc>
                <a:spcPts val="2000"/>
              </a:lnSpc>
            </a:pPr>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中华人民共和国海关行业标准管理办法（试行）</a:t>
            </a:r>
            <a:r>
              <a:rPr lang="en-US" altLang="zh-CN" sz="1200" dirty="0" smtClean="0"/>
              <a:t>》</a:t>
            </a:r>
            <a:r>
              <a:rPr lang="zh-CN" altLang="en-US" sz="1200" dirty="0" smtClean="0"/>
              <a:t>（署令第</a:t>
            </a:r>
            <a:r>
              <a:rPr lang="en-US" altLang="zh-CN" sz="1200" dirty="0" smtClean="0"/>
              <a:t>140</a:t>
            </a:r>
            <a:r>
              <a:rPr lang="zh-CN" altLang="en-US" sz="1200" dirty="0" smtClean="0"/>
              <a:t>号），海关总署批准</a:t>
            </a:r>
            <a:r>
              <a:rPr lang="en-US" altLang="zh-CN" sz="1200" dirty="0" smtClean="0"/>
              <a:t>《</a:t>
            </a:r>
            <a:r>
              <a:rPr lang="zh-CN" altLang="en-US" sz="1200" dirty="0" smtClean="0"/>
              <a:t>表面活性剂中壬基酚聚氧乙烯醚的鉴定方法</a:t>
            </a:r>
            <a:r>
              <a:rPr lang="en-US" altLang="zh-CN" sz="1200" dirty="0" smtClean="0"/>
              <a:t>》</a:t>
            </a:r>
            <a:r>
              <a:rPr lang="zh-CN" altLang="en-US" sz="1200" dirty="0" smtClean="0"/>
              <a:t>、</a:t>
            </a:r>
            <a:r>
              <a:rPr lang="en-US" altLang="zh-CN" sz="1200" dirty="0" smtClean="0"/>
              <a:t>《</a:t>
            </a:r>
            <a:r>
              <a:rPr lang="zh-CN" altLang="en-US" sz="1200" dirty="0" smtClean="0"/>
              <a:t>合成氢氧化镁和天然水镁石的鉴别方法</a:t>
            </a:r>
            <a:r>
              <a:rPr lang="en-US" altLang="zh-CN" sz="1200" dirty="0" smtClean="0"/>
              <a:t>》</a:t>
            </a:r>
            <a:r>
              <a:rPr lang="zh-CN" altLang="en-US" sz="1200" dirty="0" smtClean="0"/>
              <a:t>等</a:t>
            </a:r>
            <a:r>
              <a:rPr lang="en-US" altLang="zh-CN" sz="1200" dirty="0" smtClean="0"/>
              <a:t>6</a:t>
            </a:r>
            <a:r>
              <a:rPr lang="zh-CN" altLang="en-US" sz="1200" dirty="0" smtClean="0"/>
              <a:t>项海关行业标准，现予以公布（标准编号名称见附件），自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日起实施。</a:t>
            </a:r>
          </a:p>
          <a:p>
            <a:pPr>
              <a:lnSpc>
                <a:spcPts val="2000"/>
              </a:lnSpc>
            </a:pPr>
            <a:endParaRPr lang="zh-CN" altLang="en-US" sz="1200" dirty="0" smtClean="0"/>
          </a:p>
          <a:p>
            <a:pPr>
              <a:lnSpc>
                <a:spcPts val="2000"/>
              </a:lnSpc>
            </a:pPr>
            <a:r>
              <a:rPr lang="zh-CN" altLang="en-US" sz="1200" dirty="0" smtClean="0"/>
              <a:t>　　特此公告。</a:t>
            </a:r>
          </a:p>
          <a:p>
            <a:pPr>
              <a:lnSpc>
                <a:spcPts val="2000"/>
              </a:lnSpc>
            </a:pPr>
            <a:endParaRPr lang="zh-CN" altLang="en-US" sz="1200" dirty="0" smtClean="0"/>
          </a:p>
          <a:p>
            <a:pPr>
              <a:lnSpc>
                <a:spcPts val="2000"/>
              </a:lnSpc>
            </a:pPr>
            <a:r>
              <a:rPr lang="zh-CN" altLang="en-US" sz="1200" dirty="0" smtClean="0"/>
              <a:t>　　</a:t>
            </a:r>
            <a:r>
              <a:rPr lang="zh-CN" altLang="en-US" sz="1200" dirty="0" smtClean="0">
                <a:hlinkClick r:id="rId5" action="ppaction://hlinkfile"/>
              </a:rPr>
              <a:t>附件：海关行业标准编号名称表</a:t>
            </a:r>
            <a:r>
              <a:rPr lang="en-US" altLang="zh-CN" sz="1200" dirty="0" smtClean="0">
                <a:hlinkClick r:id="rId5" action="ppaction://hlinkfile"/>
              </a:rPr>
              <a:t>.doc</a:t>
            </a:r>
            <a:endParaRPr lang="en-US" altLang="zh-CN" sz="1200" dirty="0" smtClean="0"/>
          </a:p>
          <a:p>
            <a:pPr>
              <a:lnSpc>
                <a:spcPts val="2000"/>
              </a:lnSpc>
            </a:pPr>
            <a:endParaRPr lang="en-US" altLang="zh-CN" sz="1200" dirty="0" smtClean="0"/>
          </a:p>
          <a:p>
            <a:pPr algn="r">
              <a:lnSpc>
                <a:spcPts val="2000"/>
              </a:lnSpc>
            </a:pPr>
            <a:r>
              <a:rPr lang="zh-CN" altLang="en-US" sz="1200" dirty="0" smtClean="0"/>
              <a:t>海关总署</a:t>
            </a:r>
          </a:p>
          <a:p>
            <a:pPr algn="r">
              <a:lnSpc>
                <a:spcPts val="2000"/>
              </a:lnSpc>
            </a:pPr>
            <a:r>
              <a:rPr lang="zh-CN" altLang="en-US" sz="1200" dirty="0" smtClean="0"/>
              <a:t>　　</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16</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海关总署公告</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626956"/>
            <a:ext cx="8136000" cy="3939540"/>
          </a:xfrm>
          <a:prstGeom prst="rect">
            <a:avLst/>
          </a:prstGeom>
        </p:spPr>
        <p:txBody>
          <a:bodyPr wrap="square">
            <a:spAutoFit/>
          </a:bodyPr>
          <a:lstStyle/>
          <a:p>
            <a:pPr algn="ctr">
              <a:lnSpc>
                <a:spcPts val="20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25</a:t>
            </a:r>
            <a:r>
              <a:rPr lang="zh-CN" altLang="en-US" sz="1600" b="1" dirty="0" smtClean="0">
                <a:solidFill>
                  <a:schemeClr val="accent1"/>
                </a:solidFill>
              </a:rPr>
              <a:t>号</a:t>
            </a:r>
            <a:endParaRPr lang="en-US" altLang="zh-CN" sz="1600" b="1" dirty="0" smtClean="0">
              <a:solidFill>
                <a:schemeClr val="accent1"/>
              </a:solidFill>
            </a:endParaRPr>
          </a:p>
          <a:p>
            <a:pPr algn="ctr">
              <a:lnSpc>
                <a:spcPts val="2000"/>
              </a:lnSpc>
            </a:pPr>
            <a:r>
              <a:rPr lang="zh-CN" altLang="en-US" sz="1600" b="1" dirty="0" smtClean="0">
                <a:solidFill>
                  <a:schemeClr val="accent1"/>
                </a:solidFill>
              </a:rPr>
              <a:t>（关于推进全国海关通关一体化改革的公告）</a:t>
            </a:r>
          </a:p>
          <a:p>
            <a:pPr>
              <a:lnSpc>
                <a:spcPts val="2000"/>
              </a:lnSpc>
            </a:pPr>
            <a:r>
              <a:rPr lang="zh-CN" altLang="en-US" sz="1200" dirty="0" smtClean="0"/>
              <a:t>　　</a:t>
            </a:r>
            <a:endParaRPr lang="en-US" altLang="zh-CN" sz="1200" dirty="0" smtClean="0"/>
          </a:p>
          <a:p>
            <a:pPr>
              <a:lnSpc>
                <a:spcPts val="2000"/>
              </a:lnSpc>
            </a:pPr>
            <a:r>
              <a:rPr lang="en-US" altLang="zh-CN" sz="1200" dirty="0" smtClean="0"/>
              <a:t>         </a:t>
            </a:r>
            <a:r>
              <a:rPr lang="zh-CN" altLang="en-US" sz="1200" dirty="0" smtClean="0"/>
              <a:t>为加快转变政府职能，适应开放型经济新体制要求，深化简政放权放管结合优化服务，海关总署决定推进全国海关通关一体化改革。现将有关事项公告如下：</a:t>
            </a:r>
          </a:p>
          <a:p>
            <a:pPr>
              <a:lnSpc>
                <a:spcPts val="2000"/>
              </a:lnSpc>
            </a:pPr>
            <a:r>
              <a:rPr lang="zh-CN" altLang="en-US" sz="1200" dirty="0" smtClean="0"/>
              <a:t>　　一、启用全国海关风险防控中心和税收征管中心，税收征管方式改革扩大到全国口岸所有运输方式进口的</a:t>
            </a:r>
            <a:r>
              <a:rPr lang="en-US" altLang="zh-CN" sz="1200" dirty="0" smtClean="0"/>
              <a:t>《</a:t>
            </a:r>
            <a:r>
              <a:rPr lang="zh-CN" altLang="en-US" sz="1200" dirty="0" smtClean="0"/>
              <a:t>中华人民共和国进出口税则</a:t>
            </a:r>
            <a:r>
              <a:rPr lang="en-US" altLang="zh-CN" sz="1200" dirty="0" smtClean="0"/>
              <a:t>》</a:t>
            </a:r>
            <a:r>
              <a:rPr lang="zh-CN" altLang="en-US" sz="1200" dirty="0" smtClean="0"/>
              <a:t>全部章节商品。</a:t>
            </a:r>
          </a:p>
          <a:p>
            <a:pPr>
              <a:lnSpc>
                <a:spcPts val="2000"/>
              </a:lnSpc>
            </a:pPr>
            <a:r>
              <a:rPr lang="zh-CN" altLang="en-US" sz="1200" dirty="0" smtClean="0"/>
              <a:t>　　二、各区域通关一体化审单中心不再办理相关业务。</a:t>
            </a:r>
          </a:p>
          <a:p>
            <a:pPr>
              <a:lnSpc>
                <a:spcPts val="2000"/>
              </a:lnSpc>
            </a:pPr>
            <a:r>
              <a:rPr lang="zh-CN" altLang="en-US" sz="1200" dirty="0" smtClean="0"/>
              <a:t>　　三、其他事项按照海关总署公告</a:t>
            </a:r>
            <a:r>
              <a:rPr lang="en-US" altLang="zh-CN" sz="1200" dirty="0" smtClean="0"/>
              <a:t>2016</a:t>
            </a:r>
            <a:r>
              <a:rPr lang="zh-CN" altLang="en-US" sz="1200" dirty="0" smtClean="0"/>
              <a:t>年第</a:t>
            </a:r>
            <a:r>
              <a:rPr lang="en-US" altLang="zh-CN" sz="1200" dirty="0" smtClean="0"/>
              <a:t>62</a:t>
            </a:r>
            <a:r>
              <a:rPr lang="zh-CN" altLang="en-US" sz="1200" dirty="0" smtClean="0"/>
              <a:t>号执行。</a:t>
            </a:r>
          </a:p>
          <a:p>
            <a:pPr>
              <a:lnSpc>
                <a:spcPts val="2000"/>
              </a:lnSpc>
            </a:pPr>
            <a:r>
              <a:rPr lang="zh-CN" altLang="en-US" sz="1200" dirty="0" smtClean="0"/>
              <a:t>　　本公告内容自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日起施行。</a:t>
            </a:r>
          </a:p>
          <a:p>
            <a:pPr>
              <a:lnSpc>
                <a:spcPts val="2000"/>
              </a:lnSpc>
            </a:pPr>
            <a:endParaRPr lang="zh-CN" altLang="en-US" sz="1200" dirty="0" smtClean="0"/>
          </a:p>
          <a:p>
            <a:pPr>
              <a:lnSpc>
                <a:spcPts val="2000"/>
              </a:lnSpc>
            </a:pPr>
            <a:r>
              <a:rPr lang="zh-CN" altLang="en-US" sz="1200" dirty="0" smtClean="0"/>
              <a:t>　　特此公告。</a:t>
            </a:r>
          </a:p>
          <a:p>
            <a:pPr>
              <a:lnSpc>
                <a:spcPts val="2000"/>
              </a:lnSpc>
            </a:pPr>
            <a:endParaRPr lang="zh-CN" altLang="en-US" sz="1200" dirty="0" smtClean="0"/>
          </a:p>
          <a:p>
            <a:pPr algn="r">
              <a:lnSpc>
                <a:spcPts val="2000"/>
              </a:lnSpc>
            </a:pPr>
            <a:r>
              <a:rPr lang="zh-CN" altLang="en-US" sz="1200" dirty="0" smtClean="0"/>
              <a:t>海关总署</a:t>
            </a:r>
          </a:p>
          <a:p>
            <a:pPr algn="r">
              <a:lnSpc>
                <a:spcPts val="2000"/>
              </a:lnSpc>
            </a:pPr>
            <a:r>
              <a:rPr lang="zh-CN" altLang="en-US" sz="1200" dirty="0" smtClean="0"/>
              <a:t>　　</a:t>
            </a:r>
            <a:r>
              <a:rPr lang="en-US" altLang="zh-CN" sz="1200" dirty="0" smtClean="0"/>
              <a:t>2017</a:t>
            </a:r>
            <a:r>
              <a:rPr lang="zh-CN" altLang="en-US" sz="1200" dirty="0" smtClean="0"/>
              <a:t>年</a:t>
            </a:r>
            <a:r>
              <a:rPr lang="en-US" altLang="zh-CN" sz="1200" dirty="0" smtClean="0"/>
              <a:t>6</a:t>
            </a:r>
            <a:r>
              <a:rPr lang="zh-CN" altLang="en-US" sz="1200" dirty="0" smtClean="0"/>
              <a:t>月</a:t>
            </a:r>
            <a:r>
              <a:rPr lang="en-US" altLang="zh-CN" sz="1200" dirty="0" smtClean="0"/>
              <a:t>28</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0076DA"/>
      </a:accent1>
      <a:accent2>
        <a:srgbClr val="404040"/>
      </a:accent2>
      <a:accent3>
        <a:srgbClr val="0076DA"/>
      </a:accent3>
      <a:accent4>
        <a:srgbClr val="404040"/>
      </a:accent4>
      <a:accent5>
        <a:srgbClr val="0076DA"/>
      </a:accent5>
      <a:accent6>
        <a:srgbClr val="40404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TotalTime>
  <Words>5623</Words>
  <Application>Microsoft Office PowerPoint</Application>
  <PresentationFormat>自定义</PresentationFormat>
  <Paragraphs>492</Paragraphs>
  <Slides>53</Slides>
  <Notes>53</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388</cp:revision>
  <dcterms:created xsi:type="dcterms:W3CDTF">2016-02-29T06:04:00Z</dcterms:created>
  <dcterms:modified xsi:type="dcterms:W3CDTF">2017-08-24T06:14:41Z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