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tags/tag12.xml" ContentType="application/vnd.openxmlformats-officedocument.presentationml.tags+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tags/tag7.xml" ContentType="application/vnd.openxmlformats-officedocument.presentationml.tags+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tags/tag13.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tags/tag11.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7"/>
  </p:notesMasterIdLst>
  <p:sldIdLst>
    <p:sldId id="342" r:id="rId2"/>
    <p:sldId id="348" r:id="rId3"/>
    <p:sldId id="340" r:id="rId4"/>
    <p:sldId id="344" r:id="rId5"/>
    <p:sldId id="349" r:id="rId6"/>
    <p:sldId id="350" r:id="rId7"/>
    <p:sldId id="351" r:id="rId8"/>
    <p:sldId id="352" r:id="rId9"/>
    <p:sldId id="353" r:id="rId10"/>
    <p:sldId id="354" r:id="rId11"/>
    <p:sldId id="358" r:id="rId12"/>
    <p:sldId id="359" r:id="rId13"/>
    <p:sldId id="360" r:id="rId14"/>
    <p:sldId id="361" r:id="rId15"/>
    <p:sldId id="362" r:id="rId16"/>
    <p:sldId id="363" r:id="rId17"/>
    <p:sldId id="364" r:id="rId18"/>
    <p:sldId id="365" r:id="rId19"/>
    <p:sldId id="366" r:id="rId20"/>
    <p:sldId id="367" r:id="rId21"/>
    <p:sldId id="368" r:id="rId22"/>
    <p:sldId id="369" r:id="rId23"/>
    <p:sldId id="370" r:id="rId24"/>
    <p:sldId id="355" r:id="rId25"/>
    <p:sldId id="376" r:id="rId26"/>
    <p:sldId id="388" r:id="rId27"/>
    <p:sldId id="389" r:id="rId28"/>
    <p:sldId id="390" r:id="rId29"/>
    <p:sldId id="382" r:id="rId30"/>
    <p:sldId id="397" r:id="rId31"/>
    <p:sldId id="391" r:id="rId32"/>
    <p:sldId id="383" r:id="rId33"/>
    <p:sldId id="392" r:id="rId34"/>
    <p:sldId id="393" r:id="rId35"/>
    <p:sldId id="394" r:id="rId36"/>
    <p:sldId id="398" r:id="rId37"/>
    <p:sldId id="399" r:id="rId38"/>
    <p:sldId id="400" r:id="rId39"/>
    <p:sldId id="371" r:id="rId40"/>
    <p:sldId id="372" r:id="rId41"/>
    <p:sldId id="373" r:id="rId42"/>
    <p:sldId id="374" r:id="rId43"/>
    <p:sldId id="375" r:id="rId44"/>
    <p:sldId id="356" r:id="rId45"/>
    <p:sldId id="377" r:id="rId46"/>
    <p:sldId id="378" r:id="rId47"/>
    <p:sldId id="379" r:id="rId48"/>
    <p:sldId id="380" r:id="rId49"/>
    <p:sldId id="381" r:id="rId50"/>
    <p:sldId id="357" r:id="rId51"/>
    <p:sldId id="347" r:id="rId52"/>
    <p:sldId id="402" r:id="rId53"/>
    <p:sldId id="345" r:id="rId54"/>
    <p:sldId id="346" r:id="rId55"/>
    <p:sldId id="401" r:id="rId56"/>
  </p:sldIdLst>
  <p:sldSz cx="12198350" cy="6859588"/>
  <p:notesSz cx="6858000" cy="9144000"/>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2">
          <p15:clr>
            <a:srgbClr val="A4A3A4"/>
          </p15:clr>
        </p15:guide>
        <p15:guide id="3" pos="304">
          <p15:clr>
            <a:srgbClr val="A4A3A4"/>
          </p15:clr>
        </p15:guide>
        <p15:guide id="4" pos="1892">
          <p15:clr>
            <a:srgbClr val="A4A3A4"/>
          </p15:clr>
        </p15:guide>
        <p15:guide id="5" pos="12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6600"/>
    <a:srgbClr val="FAFAFA"/>
    <a:srgbClr val="005DA2"/>
    <a:srgbClr val="FFC400"/>
    <a:srgbClr val="FFD347"/>
    <a:srgbClr val="FFC91D"/>
    <a:srgbClr val="0071C1"/>
    <a:srgbClr val="41445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59" autoAdjust="0"/>
    <p:restoredTop sz="94660"/>
  </p:normalViewPr>
  <p:slideViewPr>
    <p:cSldViewPr>
      <p:cViewPr varScale="1">
        <p:scale>
          <a:sx n="84" d="100"/>
          <a:sy n="84" d="100"/>
        </p:scale>
        <p:origin x="-288" y="-78"/>
      </p:cViewPr>
      <p:guideLst>
        <p:guide orient="horz" pos="2160"/>
        <p:guide pos="3842"/>
        <p:guide pos="304"/>
        <p:guide pos="1892"/>
        <p:guide pos="1211"/>
      </p:guideLst>
    </p:cSldViewPr>
  </p:slideViewPr>
  <p:notesTextViewPr>
    <p:cViewPr>
      <p:scale>
        <a:sx n="1" d="1"/>
        <a:sy n="1" d="1"/>
      </p:scale>
      <p:origin x="0" y="0"/>
    </p:cViewPr>
  </p:notesTextViewPr>
  <p:sorterViewPr>
    <p:cViewPr>
      <p:scale>
        <a:sx n="130" d="100"/>
        <a:sy n="130" d="100"/>
      </p:scale>
      <p:origin x="0" y="441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pPr/>
              <a:t>2017/2/27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pPr/>
              <a:t>‹#›</a:t>
            </a:fld>
            <a:endParaRPr lang="zh-CN" altLang="en-US"/>
          </a:p>
        </p:txBody>
      </p:sp>
    </p:spTree>
    <p:extLst>
      <p:ext uri="{BB962C8B-B14F-4D97-AF65-F5344CB8AC3E}">
        <p14:creationId xmlns="" xmlns:p14="http://schemas.microsoft.com/office/powerpoint/2010/main" val="1162362605"/>
      </p:ext>
    </p:extLst>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835" algn="l" defTabSz="1219200" rtl="0" eaLnBrk="1" latinLnBrk="0" hangingPunct="1">
      <a:defRPr sz="1600" kern="1200">
        <a:solidFill>
          <a:schemeClr val="tx1"/>
        </a:solidFill>
        <a:latin typeface="+mn-lt"/>
        <a:ea typeface="+mn-ea"/>
        <a:cs typeface="+mn-cs"/>
      </a:defRPr>
    </a:lvl3pPr>
    <a:lvl4pPr marL="1829435" algn="l" defTabSz="1219200" rtl="0" eaLnBrk="1" latinLnBrk="0" hangingPunct="1">
      <a:defRPr sz="1600" kern="1200">
        <a:solidFill>
          <a:schemeClr val="tx1"/>
        </a:solidFill>
        <a:latin typeface="+mn-lt"/>
        <a:ea typeface="+mn-ea"/>
        <a:cs typeface="+mn-cs"/>
      </a:defRPr>
    </a:lvl4pPr>
    <a:lvl5pPr marL="2439035" algn="l" defTabSz="1219200" rtl="0" eaLnBrk="1" latinLnBrk="0" hangingPunct="1">
      <a:defRPr sz="1600" kern="1200">
        <a:solidFill>
          <a:schemeClr val="tx1"/>
        </a:solidFill>
        <a:latin typeface="+mn-lt"/>
        <a:ea typeface="+mn-ea"/>
        <a:cs typeface="+mn-cs"/>
      </a:defRPr>
    </a:lvl5pPr>
    <a:lvl6pPr marL="3049270" algn="l" defTabSz="1219200" rtl="0" eaLnBrk="1" latinLnBrk="0" hangingPunct="1">
      <a:defRPr sz="1600" kern="1200">
        <a:solidFill>
          <a:schemeClr val="tx1"/>
        </a:solidFill>
        <a:latin typeface="+mn-lt"/>
        <a:ea typeface="+mn-ea"/>
        <a:cs typeface="+mn-cs"/>
      </a:defRPr>
    </a:lvl6pPr>
    <a:lvl7pPr marL="3658870" algn="l" defTabSz="1219200" rtl="0" eaLnBrk="1" latinLnBrk="0" hangingPunct="1">
      <a:defRPr sz="1600" kern="1200">
        <a:solidFill>
          <a:schemeClr val="tx1"/>
        </a:solidFill>
        <a:latin typeface="+mn-lt"/>
        <a:ea typeface="+mn-ea"/>
        <a:cs typeface="+mn-cs"/>
      </a:defRPr>
    </a:lvl7pPr>
    <a:lvl8pPr marL="4268470" algn="l" defTabSz="1219200" rtl="0" eaLnBrk="1" latinLnBrk="0" hangingPunct="1">
      <a:defRPr sz="1600" kern="1200">
        <a:solidFill>
          <a:schemeClr val="tx1"/>
        </a:solidFill>
        <a:latin typeface="+mn-lt"/>
        <a:ea typeface="+mn-ea"/>
        <a:cs typeface="+mn-cs"/>
      </a:defRPr>
    </a:lvl8pPr>
    <a:lvl9pPr marL="4878705"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a:t>
            </a:fld>
            <a:endParaRPr lang="zh-CN" altLang="en-US"/>
          </a:p>
        </p:txBody>
      </p:sp>
    </p:spTree>
    <p:extLst>
      <p:ext uri="{BB962C8B-B14F-4D97-AF65-F5344CB8AC3E}">
        <p14:creationId xmlns="" xmlns:p14="http://schemas.microsoft.com/office/powerpoint/2010/main" val="20883464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3</a:t>
            </a:fld>
            <a:endParaRPr lang="zh-CN" altLang="en-US"/>
          </a:p>
        </p:txBody>
      </p:sp>
    </p:spTree>
    <p:extLst>
      <p:ext uri="{BB962C8B-B14F-4D97-AF65-F5344CB8AC3E}">
        <p14:creationId xmlns="" xmlns:p14="http://schemas.microsoft.com/office/powerpoint/2010/main" val="986566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11</a:t>
            </a:fld>
            <a:endParaRPr lang="zh-CN" altLang="en-US"/>
          </a:p>
        </p:txBody>
      </p:sp>
    </p:spTree>
    <p:extLst>
      <p:ext uri="{BB962C8B-B14F-4D97-AF65-F5344CB8AC3E}">
        <p14:creationId xmlns="" xmlns:p14="http://schemas.microsoft.com/office/powerpoint/2010/main" val="30677195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24</a:t>
            </a:fld>
            <a:endParaRPr lang="zh-CN" altLang="en-US"/>
          </a:p>
        </p:txBody>
      </p:sp>
    </p:spTree>
    <p:extLst>
      <p:ext uri="{BB962C8B-B14F-4D97-AF65-F5344CB8AC3E}">
        <p14:creationId xmlns="" xmlns:p14="http://schemas.microsoft.com/office/powerpoint/2010/main" val="9865660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44</a:t>
            </a:fld>
            <a:endParaRPr lang="zh-CN" altLang="en-US"/>
          </a:p>
        </p:txBody>
      </p:sp>
    </p:spTree>
    <p:extLst>
      <p:ext uri="{BB962C8B-B14F-4D97-AF65-F5344CB8AC3E}">
        <p14:creationId xmlns="" xmlns:p14="http://schemas.microsoft.com/office/powerpoint/2010/main" val="986566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50</a:t>
            </a:fld>
            <a:endParaRPr lang="zh-CN" altLang="en-US"/>
          </a:p>
        </p:txBody>
      </p:sp>
    </p:spTree>
    <p:extLst>
      <p:ext uri="{BB962C8B-B14F-4D97-AF65-F5344CB8AC3E}">
        <p14:creationId xmlns="" xmlns:p14="http://schemas.microsoft.com/office/powerpoint/2010/main" val="986566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55</a:t>
            </a:fld>
            <a:endParaRPr lang="zh-CN" altLang="en-US"/>
          </a:p>
        </p:txBody>
      </p:sp>
    </p:spTree>
    <p:extLst>
      <p:ext uri="{BB962C8B-B14F-4D97-AF65-F5344CB8AC3E}">
        <p14:creationId xmlns="" xmlns:p14="http://schemas.microsoft.com/office/powerpoint/2010/main" val="2088346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slow" advTm="0">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876" y="2130919"/>
            <a:ext cx="10368598" cy="1470366"/>
          </a:xfrm>
          <a:prstGeom prst="rect">
            <a:avLst/>
          </a:prstGeom>
        </p:spPr>
        <p:txBody>
          <a:bodyPr lIns="121963" tIns="60981" rIns="121963" bIns="60981"/>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753" y="3887100"/>
            <a:ext cx="8538845" cy="1753006"/>
          </a:xfrm>
          <a:prstGeom prst="rect">
            <a:avLst/>
          </a:prstGeom>
        </p:spPr>
        <p:txBody>
          <a:bodyPr lIns="121963" tIns="60981" rIns="121963" bIns="60981"/>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9E0611D0-9A6A-4745-A630-32461103131C}" type="datetimeFigureOut">
              <a:rPr lang="zh-CN" altLang="en-US" smtClean="0"/>
              <a:pPr/>
              <a:t>2017/2/27</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9D3F3D8C-2C4B-4342-80F1-9B8A0E6BA81A}" type="slidenum">
              <a:rPr lang="zh-CN" altLang="en-US" smtClean="0"/>
              <a:pPr/>
              <a:t>‹#›</a:t>
            </a:fld>
            <a:endParaRPr lang="zh-CN" altLang="en-US"/>
          </a:p>
        </p:txBody>
      </p:sp>
    </p:spTree>
  </p:cSld>
  <p:clrMapOvr>
    <a:masterClrMapping/>
  </p:clrMapOvr>
  <p:transition spd="slow" advTm="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4" name="TextBox 3"/>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smtClean="0">
                <a:solidFill>
                  <a:schemeClr val="accent1"/>
                </a:solidFill>
                <a:effectLst/>
                <a:latin typeface="Arial Black" panose="020B0A04020102020204" pitchFamily="34" charset="0"/>
                <a:ea typeface="微软雅黑" panose="020B0503020204020204" pitchFamily="34" charset="-122"/>
              </a:rPr>
              <a:t>LOGO</a:t>
            </a:r>
            <a:endParaRPr lang="zh-CN" altLang="en-US" sz="3600" b="1" spc="-150" dirty="0">
              <a:solidFill>
                <a:schemeClr val="accent1"/>
              </a:solidFill>
              <a:effectLst/>
              <a:latin typeface="Arial Black" panose="020B0A04020102020204" pitchFamily="34" charset="0"/>
              <a:ea typeface="微软雅黑" panose="020B0503020204020204" pitchFamily="34" charset="-122"/>
            </a:endParaRPr>
          </a:p>
        </p:txBody>
      </p:sp>
      <p:cxnSp>
        <p:nvCxnSpPr>
          <p:cNvPr id="5" name="直接连接符 4"/>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pPr/>
              <a:t>2017/2/27</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pPr/>
              <a:t>‹#›</a:t>
            </a:fld>
            <a:endParaRPr lang="zh-CN" altLang="en-US"/>
          </a:p>
        </p:txBody>
      </p:sp>
    </p:spTree>
  </p:cSld>
  <p:clrMapOvr>
    <a:masterClrMapping/>
  </p:clrMapOvr>
  <p:transition spd="slow" advTm="0">
    <p:wip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pPr/>
              <a:t>2017/2/27</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pPr/>
              <a:t>‹#›</a:t>
            </a:fld>
            <a:endParaRPr lang="zh-CN" altLang="en-US"/>
          </a:p>
        </p:txBody>
      </p:sp>
    </p:spTree>
  </p:cSld>
  <p:clrMapOvr>
    <a:masterClrMapping/>
  </p:clrMapOvr>
  <p:transition spd="slow" advTm="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pPr/>
              <a:t>2017/2/27</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pPr/>
              <a:t>‹#›</a:t>
            </a:fld>
            <a:endParaRPr lang="zh-CN" altLang="en-US"/>
          </a:p>
        </p:txBody>
      </p:sp>
    </p:spTree>
  </p:cSld>
  <p:clrMapOvr>
    <a:masterClrMapping/>
  </p:clrMapOvr>
  <p:transition spd="slow"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pPr/>
              <a:t>2017/2/27</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pPr/>
              <a:t>‹#›</a:t>
            </a:fld>
            <a:endParaRPr lang="zh-CN" altLang="en-US"/>
          </a:p>
        </p:txBody>
      </p:sp>
    </p:spTree>
  </p:cSld>
  <p:clrMapOvr>
    <a:masterClrMapping/>
  </p:clrMapOvr>
  <p:transition spd="slow"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pPr/>
              <a:t>2017/2/27</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pPr/>
              <a:t>‹#›</a:t>
            </a:fld>
            <a:endParaRPr lang="zh-CN" altLang="en-US"/>
          </a:p>
        </p:txBody>
      </p:sp>
    </p:spTree>
  </p:cSld>
  <p:clrMapOvr>
    <a:masterClrMapping/>
  </p:clrMapOvr>
  <p:transition spd="slow" advTm="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pPr/>
              <a:t>2017/2/27</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pPr/>
              <a:t>‹#›</a:t>
            </a:fld>
            <a:endParaRPr lang="zh-CN" altLang="en-US"/>
          </a:p>
        </p:txBody>
      </p:sp>
    </p:spTree>
  </p:cSld>
  <p:clrMapOvr>
    <a:masterClrMapping/>
  </p:clrMapOvr>
  <p:transition spd="slow" advTm="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p:transition spd="slow" advTm="0">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9" r:id="rId10"/>
  </p:sldLayoutIdLst>
  <p:transition spd="slow" advTm="0">
    <p:wipe/>
  </p:transition>
  <p:timing>
    <p:tnLst>
      <p:par>
        <p:cTn id="1" dur="indefinite" restart="never" nodeType="tmRoot"/>
      </p:par>
    </p:tnLst>
  </p:timing>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20844;&#21578;2017&#24180;&#31532;7&#21495;fj.tiff" TargetMode="Externa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3.jpe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4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2017&#24180;&#20135;&#21697;&#36136;&#37327;&#22269;&#23478;&#30417;&#30563;&#25277;&#26597;&#35745;&#21010;.doc" TargetMode="Externa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P020170122567404600957.docx" TargetMode="Externa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hyperlink" Target="P020170122567404769419.docx"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hyperlink" Target="2016&#24180;&#24230;&#20004;&#22823;&#31867;&#20892;&#20135;&#21697;&#36866;&#29992;&#21327;&#23450;&#31246;&#29575;&#36827;&#21475;&#25968;&#37327;&#21644;2017&#24180;&#24230;&#36827;&#21475;&#35302;&#21457;&#27700;&#24179;&#25968;&#37327;&#24773;&#20917;&#34920;.xls" TargetMode="Externa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2.jpg"/>
          <p:cNvPicPr>
            <a:picLocks noChangeAspect="1" noChangeArrowheads="1"/>
          </p:cNvPicPr>
          <p:nvPr/>
        </p:nvPicPr>
        <p:blipFill>
          <a:blip r:embed="rId3" cstate="print"/>
          <a:srcRect/>
          <a:stretch>
            <a:fillRect/>
          </a:stretch>
        </p:blipFill>
        <p:spPr bwMode="auto">
          <a:xfrm>
            <a:off x="0" y="0"/>
            <a:ext cx="12204700" cy="6870700"/>
          </a:xfrm>
          <a:prstGeom prst="rect">
            <a:avLst/>
          </a:prstGeom>
          <a:noFill/>
        </p:spPr>
      </p:pic>
      <p:sp>
        <p:nvSpPr>
          <p:cNvPr id="22" name="TextBox 21"/>
          <p:cNvSpPr txBox="1"/>
          <p:nvPr/>
        </p:nvSpPr>
        <p:spPr>
          <a:xfrm>
            <a:off x="7273176" y="1413570"/>
            <a:ext cx="4298607" cy="2092877"/>
          </a:xfrm>
          <a:prstGeom prst="rect">
            <a:avLst/>
          </a:prstGeom>
          <a:solidFill>
            <a:schemeClr val="bg1"/>
          </a:solidFill>
        </p:spPr>
        <p:txBody>
          <a:bodyPr wrap="none" lIns="121917" tIns="60958" rIns="121917" bIns="60958" rtlCol="0">
            <a:spAutoFit/>
          </a:bodyPr>
          <a:lstStyle/>
          <a:p>
            <a:pPr algn="r"/>
            <a:r>
              <a:rPr lang="en-US" altLang="zh-CN" sz="12800" b="1" dirty="0" smtClean="0">
                <a:solidFill>
                  <a:schemeClr val="accent2"/>
                </a:solidFill>
                <a:latin typeface="微软雅黑" panose="020B0503020204020204" pitchFamily="34" charset="-122"/>
                <a:ea typeface="微软雅黑" panose="020B0503020204020204" pitchFamily="34" charset="-122"/>
              </a:rPr>
              <a:t>2017</a:t>
            </a:r>
            <a:endParaRPr lang="zh-CN" altLang="en-US" sz="12800" b="1" dirty="0">
              <a:solidFill>
                <a:schemeClr val="accent2"/>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643506" y="3392234"/>
            <a:ext cx="4827598" cy="954103"/>
          </a:xfrm>
          <a:prstGeom prst="rect">
            <a:avLst/>
          </a:prstGeom>
          <a:noFill/>
        </p:spPr>
        <p:txBody>
          <a:bodyPr wrap="none" lIns="121917" tIns="60958" rIns="121917" bIns="60958" rtlCol="0">
            <a:spAutoFit/>
          </a:bodyPr>
          <a:lstStyle/>
          <a:p>
            <a:pPr algn="r"/>
            <a:r>
              <a:rPr lang="en-US" altLang="zh-CN" sz="5400" b="1" dirty="0" smtClean="0">
                <a:solidFill>
                  <a:schemeClr val="accent2"/>
                </a:solidFill>
                <a:latin typeface="微软雅黑" panose="020B0503020204020204" pitchFamily="34" charset="-122"/>
                <a:ea typeface="微软雅黑" panose="020B0503020204020204" pitchFamily="34" charset="-122"/>
              </a:rPr>
              <a:t>1</a:t>
            </a:r>
            <a:r>
              <a:rPr lang="zh-CN" altLang="en-US" sz="5400" b="1" dirty="0" smtClean="0">
                <a:solidFill>
                  <a:schemeClr val="accent2"/>
                </a:solidFill>
                <a:latin typeface="微软雅黑" panose="020B0503020204020204" pitchFamily="34" charset="-122"/>
                <a:ea typeface="微软雅黑" panose="020B0503020204020204" pitchFamily="34" charset="-122"/>
              </a:rPr>
              <a:t>月进出口月刊</a:t>
            </a:r>
            <a:endParaRPr lang="zh-CN" altLang="en-US" sz="5400" b="1" dirty="0">
              <a:solidFill>
                <a:schemeClr val="accent2"/>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flipV="1">
            <a:off x="6547556" y="4390123"/>
            <a:ext cx="4808578" cy="1255"/>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479726" y="4582189"/>
            <a:ext cx="5991378" cy="553994"/>
          </a:xfrm>
          <a:prstGeom prst="rect">
            <a:avLst/>
          </a:prstGeom>
          <a:noFill/>
        </p:spPr>
        <p:txBody>
          <a:bodyPr wrap="none" lIns="121917" tIns="60958" rIns="121917" bIns="60958" rtlCol="0">
            <a:spAutoFit/>
          </a:bodyPr>
          <a:lstStyle/>
          <a:p>
            <a:pPr algn="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苏州德意道通企业管理咨询有限公司</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 name="图片 9" descr="用这个.png"/>
          <p:cNvPicPr>
            <a:picLocks noChangeAspect="1"/>
          </p:cNvPicPr>
          <p:nvPr/>
        </p:nvPicPr>
        <p:blipFill>
          <a:blip r:embed="rId4" cstate="print"/>
          <a:stretch>
            <a:fillRect/>
          </a:stretch>
        </p:blipFill>
        <p:spPr>
          <a:xfrm>
            <a:off x="9267527" y="-170606"/>
            <a:ext cx="2736304" cy="1494419"/>
          </a:xfrm>
          <a:prstGeom prst="rect">
            <a:avLst/>
          </a:prstGeom>
        </p:spPr>
      </p:pic>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4"/>
                                        </p:tgtEl>
                                        <p:attrNameLst>
                                          <p:attrName>ppt_y</p:attrName>
                                        </p:attrNameLst>
                                      </p:cBhvr>
                                      <p:tavLst>
                                        <p:tav tm="0">
                                          <p:val>
                                            <p:strVal val="#ppt_y"/>
                                          </p:val>
                                        </p:tav>
                                        <p:tav tm="100000">
                                          <p:val>
                                            <p:strVal val="#ppt_y"/>
                                          </p:val>
                                        </p:tav>
                                      </p:tavLst>
                                    </p:anim>
                                    <p:anim calcmode="lin" valueType="num">
                                      <p:cBhvr>
                                        <p:cTn id="14"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4"/>
                                        </p:tgtEl>
                                      </p:cBhvr>
                                    </p:animEffect>
                                  </p:childTnLst>
                                </p:cTn>
                              </p:par>
                            </p:childTnLst>
                          </p:cTn>
                        </p:par>
                        <p:par>
                          <p:cTn id="17" fill="hold">
                            <p:stCondLst>
                              <p:cond delay="1300"/>
                            </p:stCondLst>
                            <p:childTnLst>
                              <p:par>
                                <p:cTn id="18" presetID="22" presetClass="entr" presetSubtype="8"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par>
                          <p:cTn id="21" fill="hold">
                            <p:stCondLst>
                              <p:cond delay="1800"/>
                            </p:stCondLst>
                            <p:childTnLst>
                              <p:par>
                                <p:cTn id="22" presetID="2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p:bldP spid="3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3"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关务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1402282" y="1186300"/>
            <a:ext cx="10457533" cy="749622"/>
          </a:xfrm>
          <a:prstGeom prst="roundRect">
            <a:avLst/>
          </a:prstGeom>
          <a:noFill/>
          <a:ln w="603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5" name="Group 5"/>
          <p:cNvGrpSpPr/>
          <p:nvPr/>
        </p:nvGrpSpPr>
        <p:grpSpPr bwMode="auto">
          <a:xfrm>
            <a:off x="554559" y="981522"/>
            <a:ext cx="1053313" cy="1081399"/>
            <a:chOff x="802" y="845"/>
            <a:chExt cx="827" cy="826"/>
          </a:xfrm>
        </p:grpSpPr>
        <p:sp>
          <p:nvSpPr>
            <p:cNvPr id="6" name="Oval 6"/>
            <p:cNvSpPr>
              <a:spLocks noChangeArrowheads="1"/>
            </p:cNvSpPr>
            <p:nvPr/>
          </p:nvSpPr>
          <p:spPr bwMode="ltGray">
            <a:xfrm>
              <a:off x="802" y="845"/>
              <a:ext cx="827" cy="826"/>
            </a:xfrm>
            <a:prstGeom prst="ellipse">
              <a:avLst/>
            </a:prstGeom>
            <a:solidFill>
              <a:srgbClr val="F8F8F8"/>
            </a:solidFill>
            <a:ln w="38100">
              <a:solidFill>
                <a:schemeClr val="accent2"/>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7" name="Oval 7"/>
            <p:cNvSpPr>
              <a:spLocks noChangeArrowheads="1"/>
            </p:cNvSpPr>
            <p:nvPr/>
          </p:nvSpPr>
          <p:spPr bwMode="ltGray">
            <a:xfrm>
              <a:off x="836" y="879"/>
              <a:ext cx="758" cy="758"/>
            </a:xfrm>
            <a:prstGeom prst="ellipse">
              <a:avLst/>
            </a:prstGeom>
            <a:solidFill>
              <a:srgbClr val="FFFFFF"/>
            </a:solidFill>
            <a:ln w="38100">
              <a:solidFill>
                <a:schemeClr val="accent2"/>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8" name="Oval 8"/>
            <p:cNvSpPr>
              <a:spLocks noChangeArrowheads="1"/>
            </p:cNvSpPr>
            <p:nvPr/>
          </p:nvSpPr>
          <p:spPr bwMode="ltGray">
            <a:xfrm>
              <a:off x="870" y="915"/>
              <a:ext cx="690" cy="690"/>
            </a:xfrm>
            <a:prstGeom prst="ellipse">
              <a:avLst/>
            </a:prstGeom>
            <a:noFill/>
            <a:ln w="38100">
              <a:solidFill>
                <a:schemeClr val="accent2"/>
              </a:solidFill>
              <a:round/>
            </a:ln>
            <a:extLst>
              <a:ext uri="{909E8E84-426E-40DD-AFC4-6F175D3DCCD1}">
                <a14:hiddenFill xmlns=""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sp>
        <p:nvSpPr>
          <p:cNvPr id="9" name="TextBox 8"/>
          <p:cNvSpPr txBox="1"/>
          <p:nvPr/>
        </p:nvSpPr>
        <p:spPr>
          <a:xfrm>
            <a:off x="770583" y="1197546"/>
            <a:ext cx="792088" cy="646331"/>
          </a:xfrm>
          <a:prstGeom prst="rect">
            <a:avLst/>
          </a:prstGeom>
          <a:noFill/>
        </p:spPr>
        <p:txBody>
          <a:bodyPr wrap="square" rtlCol="0">
            <a:spAutoFit/>
          </a:bodyPr>
          <a:lstStyle/>
          <a:p>
            <a:r>
              <a:rPr lang="en-US" altLang="zh-CN" sz="3600" b="1" dirty="0" smtClean="0">
                <a:solidFill>
                  <a:schemeClr val="accent6">
                    <a:lumMod val="50000"/>
                  </a:schemeClr>
                </a:solidFill>
              </a:rPr>
              <a:t>07</a:t>
            </a:r>
            <a:endParaRPr lang="zh-CN" altLang="en-US" sz="3600" b="1" dirty="0">
              <a:solidFill>
                <a:schemeClr val="accent6">
                  <a:lumMod val="50000"/>
                </a:schemeClr>
              </a:solidFill>
            </a:endParaRPr>
          </a:p>
        </p:txBody>
      </p:sp>
      <p:sp>
        <p:nvSpPr>
          <p:cNvPr id="10" name="矩形 9"/>
          <p:cNvSpPr/>
          <p:nvPr/>
        </p:nvSpPr>
        <p:spPr>
          <a:xfrm>
            <a:off x="1706687" y="1209740"/>
            <a:ext cx="10009112" cy="707886"/>
          </a:xfrm>
          <a:prstGeom prst="rect">
            <a:avLst/>
          </a:prstGeom>
        </p:spPr>
        <p:txBody>
          <a:bodyPr wrap="square">
            <a:spAutoFit/>
          </a:bodyPr>
          <a:lstStyle/>
          <a:p>
            <a:pPr algn="ctr"/>
            <a:r>
              <a:rPr lang="zh-CN" altLang="en-US" sz="2000" b="1" dirty="0" smtClean="0">
                <a:solidFill>
                  <a:schemeClr val="accent6">
                    <a:lumMod val="50000"/>
                  </a:schemeClr>
                </a:solidFill>
              </a:rPr>
              <a:t>海关总署公告</a:t>
            </a:r>
            <a:r>
              <a:rPr lang="en-US" altLang="zh-CN" sz="2000" b="1" dirty="0" smtClean="0">
                <a:solidFill>
                  <a:schemeClr val="accent6">
                    <a:lumMod val="50000"/>
                  </a:schemeClr>
                </a:solidFill>
              </a:rPr>
              <a:t>2017</a:t>
            </a:r>
            <a:r>
              <a:rPr lang="zh-CN" altLang="en-US" sz="2000" b="1" dirty="0" smtClean="0">
                <a:solidFill>
                  <a:schemeClr val="accent6">
                    <a:lumMod val="50000"/>
                  </a:schemeClr>
                </a:solidFill>
              </a:rPr>
              <a:t>年第</a:t>
            </a:r>
            <a:r>
              <a:rPr lang="en-US" altLang="zh-CN" sz="2000" b="1" dirty="0" smtClean="0">
                <a:solidFill>
                  <a:schemeClr val="accent6">
                    <a:lumMod val="50000"/>
                  </a:schemeClr>
                </a:solidFill>
              </a:rPr>
              <a:t>7</a:t>
            </a:r>
            <a:r>
              <a:rPr lang="zh-CN" altLang="en-US" sz="2000" b="1" dirty="0" smtClean="0">
                <a:solidFill>
                  <a:schemeClr val="accent6">
                    <a:lumMod val="50000"/>
                  </a:schemeClr>
                </a:solidFill>
              </a:rPr>
              <a:t>号</a:t>
            </a:r>
            <a:endParaRPr lang="en-US" altLang="zh-CN" sz="2000" b="1" dirty="0" smtClean="0">
              <a:solidFill>
                <a:schemeClr val="accent6">
                  <a:lumMod val="50000"/>
                </a:schemeClr>
              </a:solidFill>
            </a:endParaRPr>
          </a:p>
          <a:p>
            <a:pPr algn="ctr"/>
            <a:r>
              <a:rPr lang="zh-CN" altLang="en-US" sz="2000" b="1" dirty="0" smtClean="0">
                <a:solidFill>
                  <a:schemeClr val="accent6">
                    <a:lumMod val="50000"/>
                  </a:schemeClr>
                </a:solidFill>
              </a:rPr>
              <a:t>（关于实施偏二氯乙烯一氯乙烯共聚树脂临时反倾销措施有关商品编号申报要求的公告）</a:t>
            </a:r>
            <a:endParaRPr lang="zh-CN" altLang="en-US" sz="2000" b="1" dirty="0">
              <a:solidFill>
                <a:schemeClr val="accent6">
                  <a:lumMod val="50000"/>
                </a:schemeClr>
              </a:solidFill>
            </a:endParaRPr>
          </a:p>
        </p:txBody>
      </p:sp>
      <p:sp>
        <p:nvSpPr>
          <p:cNvPr id="11" name="矩形 10"/>
          <p:cNvSpPr/>
          <p:nvPr/>
        </p:nvSpPr>
        <p:spPr>
          <a:xfrm>
            <a:off x="410543" y="2260038"/>
            <a:ext cx="11377263" cy="4154984"/>
          </a:xfrm>
          <a:prstGeom prst="rect">
            <a:avLst/>
          </a:prstGeom>
        </p:spPr>
        <p:txBody>
          <a:bodyPr wrap="square">
            <a:spAutoFit/>
          </a:bodyPr>
          <a:lstStyle/>
          <a:p>
            <a:pPr algn="ctr">
              <a:lnSpc>
                <a:spcPct val="150000"/>
              </a:lnSpc>
            </a:pPr>
            <a:r>
              <a:rPr lang="zh-CN" altLang="en-US" sz="1600" b="1" dirty="0" smtClean="0">
                <a:solidFill>
                  <a:schemeClr val="accent6">
                    <a:lumMod val="50000"/>
                  </a:schemeClr>
                </a:solidFill>
              </a:rPr>
              <a:t>发布时间：</a:t>
            </a:r>
            <a:r>
              <a:rPr lang="en-US" altLang="zh-CN" sz="1600" b="1" dirty="0" smtClean="0">
                <a:solidFill>
                  <a:schemeClr val="accent6">
                    <a:lumMod val="50000"/>
                  </a:schemeClr>
                </a:solidFill>
              </a:rPr>
              <a:t>2017-01-19 </a:t>
            </a:r>
          </a:p>
          <a:p>
            <a:pPr>
              <a:lnSpc>
                <a:spcPct val="150000"/>
              </a:lnSpc>
            </a:pPr>
            <a:r>
              <a:rPr lang="zh-CN" altLang="en-US" sz="1600" b="1" dirty="0" smtClean="0">
                <a:solidFill>
                  <a:schemeClr val="accent6">
                    <a:lumMod val="50000"/>
                  </a:schemeClr>
                </a:solidFill>
              </a:rPr>
              <a:t>　　根据</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中华人民共和国反倾销条例</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的规定，商务部决定自</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a:t>
            </a:r>
            <a:r>
              <a:rPr lang="en-US" altLang="zh-CN" sz="1600" b="1" dirty="0" smtClean="0">
                <a:solidFill>
                  <a:schemeClr val="accent6">
                    <a:lumMod val="50000"/>
                  </a:schemeClr>
                </a:solidFill>
              </a:rPr>
              <a:t>1</a:t>
            </a:r>
            <a:r>
              <a:rPr lang="zh-CN" altLang="en-US" sz="1600" b="1" dirty="0" smtClean="0">
                <a:solidFill>
                  <a:schemeClr val="accent6">
                    <a:lumMod val="50000"/>
                  </a:schemeClr>
                </a:solidFill>
              </a:rPr>
              <a:t>月</a:t>
            </a:r>
            <a:r>
              <a:rPr lang="en-US" altLang="zh-CN" sz="1600" b="1" dirty="0" smtClean="0">
                <a:solidFill>
                  <a:schemeClr val="accent6">
                    <a:lumMod val="50000"/>
                  </a:schemeClr>
                </a:solidFill>
              </a:rPr>
              <a:t>20</a:t>
            </a:r>
            <a:r>
              <a:rPr lang="zh-CN" altLang="en-US" sz="1600" b="1" dirty="0" smtClean="0">
                <a:solidFill>
                  <a:schemeClr val="accent6">
                    <a:lumMod val="50000"/>
                  </a:schemeClr>
                </a:solidFill>
              </a:rPr>
              <a:t>日起，对进口原产于日本的偏二氯乙烯－氯乙烯共聚树脂（税则号列：</a:t>
            </a:r>
            <a:r>
              <a:rPr lang="en-US" altLang="zh-CN" sz="1600" b="1" dirty="0" smtClean="0">
                <a:solidFill>
                  <a:schemeClr val="accent6">
                    <a:lumMod val="50000"/>
                  </a:schemeClr>
                </a:solidFill>
              </a:rPr>
              <a:t>3904.5000</a:t>
            </a:r>
            <a:r>
              <a:rPr lang="zh-CN" altLang="en-US" sz="1600" b="1" dirty="0" smtClean="0">
                <a:solidFill>
                  <a:schemeClr val="accent6">
                    <a:lumMod val="50000"/>
                  </a:schemeClr>
                </a:solidFill>
              </a:rPr>
              <a:t>）采用保证金形式实施临时反倾销措施。商务部为此发布了</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年第</a:t>
            </a:r>
            <a:r>
              <a:rPr lang="en-US" altLang="zh-CN" sz="1600" b="1" dirty="0" smtClean="0">
                <a:solidFill>
                  <a:schemeClr val="accent6">
                    <a:lumMod val="50000"/>
                  </a:schemeClr>
                </a:solidFill>
              </a:rPr>
              <a:t>3</a:t>
            </a:r>
            <a:r>
              <a:rPr lang="zh-CN" altLang="en-US" sz="1600" b="1" dirty="0" smtClean="0">
                <a:solidFill>
                  <a:schemeClr val="accent6">
                    <a:lumMod val="50000"/>
                  </a:schemeClr>
                </a:solidFill>
              </a:rPr>
              <a:t>号公告（详见附件），并明确了实施临时反倾销措施产品的具体商品范围。现就有关事项公告如下：</a:t>
            </a:r>
          </a:p>
          <a:p>
            <a:pPr>
              <a:lnSpc>
                <a:spcPct val="150000"/>
              </a:lnSpc>
            </a:pPr>
            <a:r>
              <a:rPr lang="zh-CN" altLang="en-US" sz="1600" b="1" dirty="0" smtClean="0">
                <a:solidFill>
                  <a:schemeClr val="accent6">
                    <a:lumMod val="50000"/>
                  </a:schemeClr>
                </a:solidFill>
              </a:rPr>
              <a:t>　　自</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a:t>
            </a:r>
            <a:r>
              <a:rPr lang="en-US" altLang="zh-CN" sz="1600" b="1" dirty="0" smtClean="0">
                <a:solidFill>
                  <a:schemeClr val="accent6">
                    <a:lumMod val="50000"/>
                  </a:schemeClr>
                </a:solidFill>
              </a:rPr>
              <a:t>1</a:t>
            </a:r>
            <a:r>
              <a:rPr lang="zh-CN" altLang="en-US" sz="1600" b="1" dirty="0" smtClean="0">
                <a:solidFill>
                  <a:schemeClr val="accent6">
                    <a:lumMod val="50000"/>
                  </a:schemeClr>
                </a:solidFill>
              </a:rPr>
              <a:t>月</a:t>
            </a:r>
            <a:r>
              <a:rPr lang="en-US" altLang="zh-CN" sz="1600" b="1" dirty="0" smtClean="0">
                <a:solidFill>
                  <a:schemeClr val="accent6">
                    <a:lumMod val="50000"/>
                  </a:schemeClr>
                </a:solidFill>
              </a:rPr>
              <a:t>20</a:t>
            </a:r>
            <a:r>
              <a:rPr lang="zh-CN" altLang="en-US" sz="1600" b="1" dirty="0" smtClean="0">
                <a:solidFill>
                  <a:schemeClr val="accent6">
                    <a:lumMod val="50000"/>
                  </a:schemeClr>
                </a:solidFill>
              </a:rPr>
              <a:t>日起，进口收货人在申报进口上述税则号列项下属于临时反倾销措施范围内的商品时，商品编号应填报为</a:t>
            </a:r>
            <a:r>
              <a:rPr lang="en-US" altLang="zh-CN" sz="1600" b="1" dirty="0" smtClean="0">
                <a:solidFill>
                  <a:schemeClr val="accent6">
                    <a:lumMod val="50000"/>
                  </a:schemeClr>
                </a:solidFill>
              </a:rPr>
              <a:t>39045000.10</a:t>
            </a:r>
            <a:r>
              <a:rPr lang="zh-CN" altLang="en-US" sz="1600" b="1" dirty="0" smtClean="0">
                <a:solidFill>
                  <a:schemeClr val="accent6">
                    <a:lumMod val="50000"/>
                  </a:schemeClr>
                </a:solidFill>
              </a:rPr>
              <a:t>。</a:t>
            </a:r>
          </a:p>
          <a:p>
            <a:pPr>
              <a:lnSpc>
                <a:spcPct val="150000"/>
              </a:lnSpc>
            </a:pPr>
            <a:r>
              <a:rPr lang="zh-CN" altLang="en-US" sz="1600" b="1" dirty="0" smtClean="0">
                <a:solidFill>
                  <a:schemeClr val="accent6">
                    <a:lumMod val="50000"/>
                  </a:schemeClr>
                </a:solidFill>
              </a:rPr>
              <a:t>　　特此公告。</a:t>
            </a:r>
          </a:p>
          <a:p>
            <a:pPr>
              <a:lnSpc>
                <a:spcPct val="150000"/>
              </a:lnSpc>
            </a:pPr>
            <a:r>
              <a:rPr lang="zh-CN" altLang="en-US" sz="1600" b="1" dirty="0" smtClean="0">
                <a:solidFill>
                  <a:schemeClr val="accent6">
                    <a:lumMod val="50000"/>
                  </a:schemeClr>
                </a:solidFill>
              </a:rPr>
              <a:t>　</a:t>
            </a:r>
            <a:r>
              <a:rPr lang="zh-CN" altLang="en-US" sz="1600" b="1" dirty="0" smtClean="0">
                <a:solidFill>
                  <a:schemeClr val="accent6">
                    <a:lumMod val="50000"/>
                  </a:schemeClr>
                </a:solidFill>
                <a:hlinkClick r:id="rId3" action="ppaction://hlinkfile"/>
              </a:rPr>
              <a:t>　附件：中华人民共和国商务部公告</a:t>
            </a:r>
            <a:r>
              <a:rPr lang="en-US" altLang="zh-CN" sz="1600" b="1" dirty="0" smtClean="0">
                <a:solidFill>
                  <a:schemeClr val="accent6">
                    <a:lumMod val="50000"/>
                  </a:schemeClr>
                </a:solidFill>
                <a:hlinkClick r:id="rId3" action="ppaction://hlinkfile"/>
              </a:rPr>
              <a:t>2017</a:t>
            </a:r>
            <a:r>
              <a:rPr lang="zh-CN" altLang="en-US" sz="1600" b="1" dirty="0" smtClean="0">
                <a:solidFill>
                  <a:schemeClr val="accent6">
                    <a:lumMod val="50000"/>
                  </a:schemeClr>
                </a:solidFill>
                <a:hlinkClick r:id="rId3" action="ppaction://hlinkfile"/>
              </a:rPr>
              <a:t>年第</a:t>
            </a:r>
            <a:r>
              <a:rPr lang="en-US" altLang="zh-CN" sz="1600" b="1" dirty="0" smtClean="0">
                <a:solidFill>
                  <a:schemeClr val="accent6">
                    <a:lumMod val="50000"/>
                  </a:schemeClr>
                </a:solidFill>
                <a:hlinkClick r:id="rId3" action="ppaction://hlinkfile"/>
              </a:rPr>
              <a:t>3</a:t>
            </a:r>
            <a:r>
              <a:rPr lang="zh-CN" altLang="en-US" sz="1600" b="1" dirty="0" smtClean="0">
                <a:solidFill>
                  <a:schemeClr val="accent6">
                    <a:lumMod val="50000"/>
                  </a:schemeClr>
                </a:solidFill>
                <a:hlinkClick r:id="rId3" action="ppaction://hlinkfile"/>
              </a:rPr>
              <a:t>号</a:t>
            </a:r>
            <a:r>
              <a:rPr lang="en-US" altLang="zh-CN" sz="1600" b="1" dirty="0" smtClean="0">
                <a:solidFill>
                  <a:schemeClr val="accent6">
                    <a:lumMod val="50000"/>
                  </a:schemeClr>
                </a:solidFill>
                <a:hlinkClick r:id="rId3" action="ppaction://hlinkfile"/>
              </a:rPr>
              <a:t>.tif</a:t>
            </a:r>
            <a:endParaRPr lang="en-US" altLang="zh-CN" sz="1600" b="1" dirty="0" smtClean="0">
              <a:solidFill>
                <a:schemeClr val="accent6">
                  <a:lumMod val="50000"/>
                </a:schemeClr>
              </a:solidFill>
            </a:endParaRPr>
          </a:p>
          <a:p>
            <a:pPr algn="ctr">
              <a:lnSpc>
                <a:spcPct val="150000"/>
              </a:lnSpc>
            </a:pPr>
            <a:r>
              <a:rPr lang="zh-CN" altLang="en-US" sz="1600" b="1" dirty="0" smtClean="0">
                <a:solidFill>
                  <a:schemeClr val="accent6">
                    <a:lumMod val="50000"/>
                  </a:schemeClr>
                </a:solidFill>
              </a:rPr>
              <a:t>　　</a:t>
            </a:r>
          </a:p>
          <a:p>
            <a:pPr algn="r">
              <a:lnSpc>
                <a:spcPct val="150000"/>
              </a:lnSpc>
            </a:pPr>
            <a:r>
              <a:rPr lang="zh-CN" altLang="en-US" sz="1600" b="1" dirty="0" smtClean="0">
                <a:solidFill>
                  <a:schemeClr val="accent6">
                    <a:lumMod val="50000"/>
                  </a:schemeClr>
                </a:solidFill>
              </a:rPr>
              <a:t>　　海关总署</a:t>
            </a:r>
          </a:p>
          <a:p>
            <a:pPr algn="r">
              <a:lnSpc>
                <a:spcPct val="150000"/>
              </a:lnSpc>
            </a:pPr>
            <a:r>
              <a:rPr lang="zh-CN" altLang="en-US" sz="1600" b="1" dirty="0" smtClean="0">
                <a:solidFill>
                  <a:schemeClr val="accent6">
                    <a:lumMod val="50000"/>
                  </a:schemeClr>
                </a:solidFill>
              </a:rPr>
              <a:t>　　</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a:t>
            </a:r>
            <a:r>
              <a:rPr lang="en-US" altLang="zh-CN" sz="1600" b="1" dirty="0" smtClean="0">
                <a:solidFill>
                  <a:schemeClr val="accent6">
                    <a:lumMod val="50000"/>
                  </a:schemeClr>
                </a:solidFill>
              </a:rPr>
              <a:t>1</a:t>
            </a:r>
            <a:r>
              <a:rPr lang="zh-CN" altLang="en-US" sz="1600" b="1" dirty="0" smtClean="0">
                <a:solidFill>
                  <a:schemeClr val="accent6">
                    <a:lumMod val="50000"/>
                  </a:schemeClr>
                </a:solidFill>
              </a:rPr>
              <a:t>月</a:t>
            </a:r>
            <a:r>
              <a:rPr lang="en-US" altLang="zh-CN" sz="1600" b="1" dirty="0" smtClean="0">
                <a:solidFill>
                  <a:schemeClr val="accent6">
                    <a:lumMod val="50000"/>
                  </a:schemeClr>
                </a:solidFill>
              </a:rPr>
              <a:t>19</a:t>
            </a:r>
            <a:r>
              <a:rPr lang="zh-CN" altLang="en-US" sz="1600" b="1" dirty="0" smtClean="0">
                <a:solidFill>
                  <a:schemeClr val="accent6">
                    <a:lumMod val="50000"/>
                  </a:schemeClr>
                </a:solidFill>
              </a:rPr>
              <a:t>日</a:t>
            </a:r>
            <a:endParaRPr lang="zh-CN" altLang="en-US" sz="1600" b="1" dirty="0">
              <a:solidFill>
                <a:schemeClr val="accent6">
                  <a:lumMod val="50000"/>
                </a:schemeClr>
              </a:solidFill>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55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bwMode="auto">
          <a:xfrm>
            <a:off x="1103302" y="1113743"/>
            <a:ext cx="10019814" cy="5003801"/>
          </a:xfrm>
          <a:prstGeom prst="roundRect">
            <a:avLst>
              <a:gd name="adj" fmla="val 3926"/>
            </a:avLst>
          </a:prstGeom>
          <a:noFill/>
          <a:ln w="25400" cap="flat" cmpd="sng" algn="ctr">
            <a:solidFill>
              <a:schemeClr val="accent2"/>
            </a:solidFill>
            <a:prstDash val="solid"/>
            <a:round/>
            <a:headEnd type="none" w="med" len="med"/>
            <a:tailEnd type="none" w="med" len="med"/>
          </a:ln>
          <a:effectLst/>
        </p:spPr>
        <p:txBody>
          <a:bodyPr vert="horz" wrap="square" lIns="91438" tIns="45719" rIns="91438" bIns="45719" numCol="1" rtlCol="0" anchor="t" anchorCtr="0" compatLnSpc="1"/>
          <a:lstStyle/>
          <a:p>
            <a:pPr defTabSz="815975"/>
            <a:endParaRPr lang="zh-CN" altLang="en-US"/>
          </a:p>
        </p:txBody>
      </p:sp>
      <p:sp>
        <p:nvSpPr>
          <p:cNvPr id="7" name="Rectangle 11"/>
          <p:cNvSpPr>
            <a:spLocks noChangeArrowheads="1"/>
          </p:cNvSpPr>
          <p:nvPr/>
        </p:nvSpPr>
        <p:spPr bwMode="auto">
          <a:xfrm>
            <a:off x="1634679" y="1989634"/>
            <a:ext cx="5112568" cy="3304935"/>
          </a:xfrm>
          <a:prstGeom prst="rect">
            <a:avLst/>
          </a:prstGeom>
          <a:noFill/>
          <a:ln w="9525" cap="flat" cmpd="sng">
            <a:noFill/>
            <a:bevel/>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lIns="72573" tIns="36286" rIns="72573" bIns="36286">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just" eaLnBrk="0" hangingPunct="0">
              <a:lnSpc>
                <a:spcPct val="150000"/>
              </a:lnSpc>
            </a:pPr>
            <a:r>
              <a:rPr lang="en-US" altLang="zh-CN" sz="2000" dirty="0" smtClean="0"/>
              <a:t>       1</a:t>
            </a:r>
            <a:r>
              <a:rPr lang="zh-CN" altLang="en-US" sz="2000" dirty="0" smtClean="0"/>
              <a:t>月</a:t>
            </a:r>
            <a:r>
              <a:rPr lang="en-US" altLang="zh-CN" sz="2000" dirty="0" smtClean="0"/>
              <a:t>16</a:t>
            </a:r>
            <a:r>
              <a:rPr lang="zh-CN" altLang="en-US" sz="2000" dirty="0" smtClean="0"/>
              <a:t>日，在中国国家主席习近平和瑞士联邦委员会主席洛伊特哈德的共同见证下，中瑞两国政府代表在瑞士伯尔尼正式签署</a:t>
            </a:r>
            <a:r>
              <a:rPr lang="en-US" altLang="zh-CN" sz="2000" dirty="0" smtClean="0"/>
              <a:t>《</a:t>
            </a:r>
            <a:r>
              <a:rPr lang="zh-CN" altLang="en-US" sz="2000" dirty="0" smtClean="0"/>
              <a:t>中华人民共和国政府与瑞士联邦委员会关于海关</a:t>
            </a:r>
            <a:r>
              <a:rPr lang="en-US" altLang="zh-CN" sz="2000" dirty="0" smtClean="0"/>
              <a:t>AEO</a:t>
            </a:r>
            <a:r>
              <a:rPr lang="zh-CN" altLang="en-US" sz="2000" dirty="0" smtClean="0"/>
              <a:t>互认的协定</a:t>
            </a:r>
            <a:r>
              <a:rPr lang="en-US" altLang="zh-CN" sz="2000" dirty="0" smtClean="0"/>
              <a:t>》</a:t>
            </a:r>
            <a:r>
              <a:rPr lang="zh-CN" altLang="en-US" sz="2000" dirty="0" smtClean="0"/>
              <a:t>，标志着备受关注的中瑞海关</a:t>
            </a:r>
            <a:r>
              <a:rPr lang="en-US" altLang="zh-CN" sz="2000" dirty="0" smtClean="0"/>
              <a:t>AEO</a:t>
            </a:r>
            <a:r>
              <a:rPr lang="zh-CN" altLang="en-US" sz="2000" dirty="0" smtClean="0"/>
              <a:t>互认合作项目正式启动实施，将推动两国经贸合作提升到新的高度。</a:t>
            </a:r>
            <a:endParaRPr lang="zh-CN" altLang="en-US" sz="19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7"/>
          <p:cNvGrpSpPr/>
          <p:nvPr/>
        </p:nvGrpSpPr>
        <p:grpSpPr>
          <a:xfrm>
            <a:off x="1922711" y="727133"/>
            <a:ext cx="8352928" cy="773220"/>
            <a:chOff x="2332469" y="809238"/>
            <a:chExt cx="1859969" cy="608493"/>
          </a:xfrm>
          <a:solidFill>
            <a:schemeClr val="accent2"/>
          </a:solidFill>
        </p:grpSpPr>
        <p:sp>
          <p:nvSpPr>
            <p:cNvPr id="9" name="圆角矩形 8"/>
            <p:cNvSpPr/>
            <p:nvPr/>
          </p:nvSpPr>
          <p:spPr bwMode="auto">
            <a:xfrm>
              <a:off x="2332469" y="809238"/>
              <a:ext cx="1859969" cy="608493"/>
            </a:xfrm>
            <a:prstGeom prst="roundRect">
              <a:avLst>
                <a:gd name="adj" fmla="val 50000"/>
              </a:avLst>
            </a:prstGeom>
            <a:grpFill/>
            <a:ln w="19050" cap="flat" cmpd="sng" algn="ctr">
              <a:noFill/>
              <a:prstDash val="solid"/>
              <a:round/>
              <a:headEnd type="none" w="med" len="med"/>
              <a:tailEnd type="none" w="med" len="med"/>
            </a:ln>
            <a:effectLst/>
          </p:spPr>
          <p:txBody>
            <a:bodyPr vert="horz" wrap="square" lIns="108816" tIns="54408" rIns="108816" bIns="54408" numCol="1" rtlCol="0" anchor="t" anchorCtr="0" compatLnSpc="1"/>
            <a:lstStyle/>
            <a:p>
              <a:pPr algn="ctr" defTabSz="1087755"/>
              <a:endParaRPr lang="zh-CN" altLang="en-US" sz="3700" dirty="0">
                <a:solidFill>
                  <a:schemeClr val="bg1"/>
                </a:solidFill>
                <a:latin typeface="+mj-lt"/>
                <a:ea typeface="微软雅黑" panose="020B0503020204020204" pitchFamily="34" charset="-122"/>
              </a:endParaRPr>
            </a:p>
          </p:txBody>
        </p:sp>
        <p:sp>
          <p:nvSpPr>
            <p:cNvPr id="10" name="矩形 9"/>
            <p:cNvSpPr/>
            <p:nvPr/>
          </p:nvSpPr>
          <p:spPr>
            <a:xfrm>
              <a:off x="2416084" y="923027"/>
              <a:ext cx="1746748" cy="3795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000" b="1" dirty="0" smtClean="0">
                  <a:solidFill>
                    <a:schemeClr val="bg2">
                      <a:lumMod val="10000"/>
                    </a:schemeClr>
                  </a:solidFill>
                </a:rPr>
                <a:t>中国与瑞士签署海关</a:t>
              </a:r>
              <a:r>
                <a:rPr lang="en-US" altLang="zh-CN" sz="4000" b="1" dirty="0" smtClean="0">
                  <a:solidFill>
                    <a:schemeClr val="bg2">
                      <a:lumMod val="10000"/>
                    </a:schemeClr>
                  </a:solidFill>
                </a:rPr>
                <a:t>AEO</a:t>
              </a:r>
              <a:r>
                <a:rPr lang="zh-CN" altLang="en-US" sz="4000" b="1" dirty="0" smtClean="0">
                  <a:solidFill>
                    <a:schemeClr val="bg2">
                      <a:lumMod val="10000"/>
                    </a:schemeClr>
                  </a:solidFill>
                </a:rPr>
                <a:t>互认协定</a:t>
              </a:r>
              <a:endParaRPr lang="zh-CN" altLang="en-US" sz="4000" b="1" dirty="0">
                <a:solidFill>
                  <a:schemeClr val="bg2">
                    <a:lumMod val="10000"/>
                  </a:schemeClr>
                </a:solidFill>
              </a:endParaRPr>
            </a:p>
          </p:txBody>
        </p:sp>
      </p:grpSp>
      <p:pic>
        <p:nvPicPr>
          <p:cNvPr id="1026" name="Picture 2"/>
          <p:cNvPicPr>
            <a:picLocks noChangeAspect="1" noChangeArrowheads="1"/>
          </p:cNvPicPr>
          <p:nvPr/>
        </p:nvPicPr>
        <p:blipFill>
          <a:blip r:embed="rId3" cstate="print"/>
          <a:srcRect/>
          <a:stretch>
            <a:fillRect/>
          </a:stretch>
        </p:blipFill>
        <p:spPr bwMode="auto">
          <a:xfrm>
            <a:off x="7323311" y="4005858"/>
            <a:ext cx="3096344" cy="1733339"/>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7323311" y="1959347"/>
            <a:ext cx="3096344" cy="1758479"/>
          </a:xfrm>
          <a:prstGeom prst="rect">
            <a:avLst/>
          </a:prstGeom>
          <a:noFill/>
          <a:ln w="9525">
            <a:noFill/>
            <a:miter lim="800000"/>
            <a:headEnd/>
            <a:tailEnd/>
          </a:ln>
        </p:spPr>
      </p:pic>
      <p:sp>
        <p:nvSpPr>
          <p:cNvPr id="11"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关务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1000"/>
                                        <p:tgtEl>
                                          <p:spTgt spid="6"/>
                                        </p:tgtEl>
                                      </p:cBhvr>
                                    </p:animEffect>
                                  </p:childTnLst>
                                </p:cTn>
                              </p:par>
                            </p:childTnLst>
                          </p:cTn>
                        </p:par>
                        <p:par>
                          <p:cTn id="12" fill="hold">
                            <p:stCondLst>
                              <p:cond delay="1500"/>
                            </p:stCondLst>
                            <p:childTnLst>
                              <p:par>
                                <p:cTn id="13" presetID="14" presetClass="entr" presetSubtype="10" fill="hold"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5" dur="1000"/>
                                        <p:tgtEl>
                                          <p:spTgt spid="7">
                                            <p:txEl>
                                              <p:pRg st="0" end="0"/>
                                            </p:txEl>
                                          </p:spTgt>
                                        </p:tgtEl>
                                      </p:cBhvr>
                                    </p:animEffect>
                                  </p:childTnLst>
                                </p:cTn>
                              </p:par>
                            </p:childTnLst>
                          </p:cTn>
                        </p:par>
                        <p:par>
                          <p:cTn id="16" fill="hold">
                            <p:stCondLst>
                              <p:cond delay="2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1"/>
                                        </p:tgtEl>
                                        <p:attrNameLst>
                                          <p:attrName>ppt_y</p:attrName>
                                        </p:attrNameLst>
                                      </p:cBhvr>
                                      <p:tavLst>
                                        <p:tav tm="0">
                                          <p:val>
                                            <p:strVal val="#ppt_y"/>
                                          </p:val>
                                        </p:tav>
                                        <p:tav tm="100000">
                                          <p:val>
                                            <p:strVal val="#ppt_y"/>
                                          </p:val>
                                        </p:tav>
                                      </p:tavLst>
                                    </p:anim>
                                    <p:anim calcmode="lin" valueType="num">
                                      <p:cBhvr>
                                        <p:cTn id="21"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pic>
        <p:nvPicPr>
          <p:cNvPr id="2050" name="Picture 2"/>
          <p:cNvPicPr>
            <a:picLocks noChangeAspect="1" noChangeArrowheads="1"/>
          </p:cNvPicPr>
          <p:nvPr/>
        </p:nvPicPr>
        <p:blipFill>
          <a:blip r:embed="rId3" cstate="print"/>
          <a:srcRect/>
          <a:stretch>
            <a:fillRect/>
          </a:stretch>
        </p:blipFill>
        <p:spPr bwMode="auto">
          <a:xfrm>
            <a:off x="0" y="765498"/>
            <a:ext cx="6400800" cy="5857875"/>
          </a:xfrm>
          <a:prstGeom prst="rect">
            <a:avLst/>
          </a:prstGeom>
          <a:noFill/>
          <a:ln w="9525">
            <a:noFill/>
            <a:miter lim="800000"/>
            <a:headEnd/>
            <a:tailEnd/>
          </a:ln>
        </p:spPr>
      </p:pic>
      <p:pic>
        <p:nvPicPr>
          <p:cNvPr id="2052" name="Picture 4"/>
          <p:cNvPicPr>
            <a:picLocks noChangeAspect="1" noChangeArrowheads="1"/>
          </p:cNvPicPr>
          <p:nvPr/>
        </p:nvPicPr>
        <p:blipFill>
          <a:blip r:embed="rId4" cstate="print"/>
          <a:srcRect/>
          <a:stretch>
            <a:fillRect/>
          </a:stretch>
        </p:blipFill>
        <p:spPr bwMode="auto">
          <a:xfrm>
            <a:off x="6459215" y="2349674"/>
            <a:ext cx="5676900" cy="4229100"/>
          </a:xfrm>
          <a:prstGeom prst="rect">
            <a:avLst/>
          </a:prstGeom>
          <a:noFill/>
          <a:ln w="9525">
            <a:noFill/>
            <a:miter lim="800000"/>
            <a:headEnd/>
            <a:tailEnd/>
          </a:ln>
        </p:spPr>
      </p:pic>
      <p:pic>
        <p:nvPicPr>
          <p:cNvPr id="6" name="Picture 1"/>
          <p:cNvPicPr>
            <a:picLocks noChangeAspect="1" noChangeArrowheads="1"/>
          </p:cNvPicPr>
          <p:nvPr/>
        </p:nvPicPr>
        <p:blipFill>
          <a:blip r:embed="rId5" cstate="print"/>
          <a:srcRect l="29813" t="35445" r="50999" b="37111"/>
          <a:stretch>
            <a:fillRect/>
          </a:stretch>
        </p:blipFill>
        <p:spPr bwMode="auto">
          <a:xfrm>
            <a:off x="8403431" y="405458"/>
            <a:ext cx="2088232" cy="1681150"/>
          </a:xfrm>
          <a:prstGeom prst="rect">
            <a:avLst/>
          </a:prstGeom>
          <a:noFill/>
          <a:ln w="1">
            <a:noFill/>
            <a:miter lim="800000"/>
            <a:headEnd/>
            <a:tailEnd/>
          </a:ln>
        </p:spPr>
      </p:pic>
      <p:sp>
        <p:nvSpPr>
          <p:cNvPr id="7"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关务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pic>
        <p:nvPicPr>
          <p:cNvPr id="3074" name="Picture 2"/>
          <p:cNvPicPr>
            <a:picLocks noChangeAspect="1" noChangeArrowheads="1"/>
          </p:cNvPicPr>
          <p:nvPr/>
        </p:nvPicPr>
        <p:blipFill>
          <a:blip r:embed="rId3" cstate="print"/>
          <a:srcRect/>
          <a:stretch>
            <a:fillRect/>
          </a:stretch>
        </p:blipFill>
        <p:spPr bwMode="auto">
          <a:xfrm>
            <a:off x="4875039" y="837506"/>
            <a:ext cx="6410325" cy="6022082"/>
          </a:xfrm>
          <a:prstGeom prst="rect">
            <a:avLst/>
          </a:prstGeom>
          <a:noFill/>
          <a:ln w="9525">
            <a:noFill/>
            <a:miter lim="800000"/>
            <a:headEnd/>
            <a:tailEnd/>
          </a:ln>
        </p:spPr>
      </p:pic>
      <p:sp>
        <p:nvSpPr>
          <p:cNvPr id="4" name="矩形 3"/>
          <p:cNvSpPr/>
          <p:nvPr/>
        </p:nvSpPr>
        <p:spPr>
          <a:xfrm>
            <a:off x="1202631" y="1917626"/>
            <a:ext cx="2893100" cy="3904982"/>
          </a:xfrm>
          <a:prstGeom prst="rect">
            <a:avLst/>
          </a:prstGeom>
          <a:noFill/>
        </p:spPr>
        <p:txBody>
          <a:bodyPr vert="eaVert" wrap="square" lIns="91440" tIns="45720" rIns="91440" bIns="45720">
            <a:spAutoFit/>
          </a:bodyPr>
          <a:lstStyle/>
          <a:p>
            <a:pPr algn="ctr"/>
            <a:r>
              <a:rPr lang="zh-CN" altLang="en-US" sz="88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什么是</a:t>
            </a:r>
            <a:r>
              <a:rPr lang="en-US" altLang="zh-CN" sz="88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AEO?</a:t>
            </a:r>
            <a:endParaRPr lang="zh-CN" altLang="en-US" sz="88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sp>
        <p:nvSpPr>
          <p:cNvPr id="5"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关务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pic>
        <p:nvPicPr>
          <p:cNvPr id="4098" name="Picture 2"/>
          <p:cNvPicPr>
            <a:picLocks noChangeAspect="1" noChangeArrowheads="1"/>
          </p:cNvPicPr>
          <p:nvPr/>
        </p:nvPicPr>
        <p:blipFill>
          <a:blip r:embed="rId3" cstate="print"/>
          <a:srcRect/>
          <a:stretch>
            <a:fillRect/>
          </a:stretch>
        </p:blipFill>
        <p:spPr bwMode="auto">
          <a:xfrm>
            <a:off x="2282751" y="765498"/>
            <a:ext cx="7560840" cy="5826294"/>
          </a:xfrm>
          <a:prstGeom prst="rect">
            <a:avLst/>
          </a:prstGeom>
          <a:noFill/>
          <a:ln w="9525">
            <a:noFill/>
            <a:miter lim="800000"/>
            <a:headEnd/>
            <a:tailEnd/>
          </a:ln>
        </p:spPr>
      </p:pic>
      <p:sp>
        <p:nvSpPr>
          <p:cNvPr id="4"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关务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pic>
        <p:nvPicPr>
          <p:cNvPr id="5122" name="Picture 2"/>
          <p:cNvPicPr>
            <a:picLocks noChangeAspect="1" noChangeArrowheads="1"/>
          </p:cNvPicPr>
          <p:nvPr/>
        </p:nvPicPr>
        <p:blipFill>
          <a:blip r:embed="rId3" cstate="print"/>
          <a:srcRect/>
          <a:stretch>
            <a:fillRect/>
          </a:stretch>
        </p:blipFill>
        <p:spPr bwMode="auto">
          <a:xfrm>
            <a:off x="2930823" y="981522"/>
            <a:ext cx="6419850" cy="5410200"/>
          </a:xfrm>
          <a:prstGeom prst="rect">
            <a:avLst/>
          </a:prstGeom>
          <a:noFill/>
          <a:ln w="9525">
            <a:noFill/>
            <a:miter lim="800000"/>
            <a:headEnd/>
            <a:tailEnd/>
          </a:ln>
        </p:spPr>
      </p:pic>
      <p:sp>
        <p:nvSpPr>
          <p:cNvPr id="4"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关务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pic>
        <p:nvPicPr>
          <p:cNvPr id="6146" name="Picture 2"/>
          <p:cNvPicPr>
            <a:picLocks noChangeAspect="1" noChangeArrowheads="1"/>
          </p:cNvPicPr>
          <p:nvPr/>
        </p:nvPicPr>
        <p:blipFill>
          <a:blip r:embed="rId3" cstate="print"/>
          <a:srcRect/>
          <a:stretch>
            <a:fillRect/>
          </a:stretch>
        </p:blipFill>
        <p:spPr bwMode="auto">
          <a:xfrm>
            <a:off x="3146847" y="1125538"/>
            <a:ext cx="5915025" cy="5505450"/>
          </a:xfrm>
          <a:prstGeom prst="rect">
            <a:avLst/>
          </a:prstGeom>
          <a:noFill/>
          <a:ln w="9525">
            <a:noFill/>
            <a:miter lim="800000"/>
            <a:headEnd/>
            <a:tailEnd/>
          </a:ln>
        </p:spPr>
      </p:pic>
      <p:sp>
        <p:nvSpPr>
          <p:cNvPr id="4"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关务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pic>
        <p:nvPicPr>
          <p:cNvPr id="7170" name="Picture 2"/>
          <p:cNvPicPr>
            <a:picLocks noChangeAspect="1" noChangeArrowheads="1"/>
          </p:cNvPicPr>
          <p:nvPr/>
        </p:nvPicPr>
        <p:blipFill>
          <a:blip r:embed="rId3" cstate="print"/>
          <a:srcRect/>
          <a:stretch>
            <a:fillRect/>
          </a:stretch>
        </p:blipFill>
        <p:spPr bwMode="auto">
          <a:xfrm>
            <a:off x="2786807" y="1197546"/>
            <a:ext cx="6581775" cy="5229225"/>
          </a:xfrm>
          <a:prstGeom prst="rect">
            <a:avLst/>
          </a:prstGeom>
          <a:noFill/>
          <a:ln w="9525">
            <a:noFill/>
            <a:miter lim="800000"/>
            <a:headEnd/>
            <a:tailEnd/>
          </a:ln>
        </p:spPr>
      </p:pic>
      <p:sp>
        <p:nvSpPr>
          <p:cNvPr id="4"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关务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pic>
        <p:nvPicPr>
          <p:cNvPr id="8194" name="Picture 2"/>
          <p:cNvPicPr>
            <a:picLocks noChangeAspect="1" noChangeArrowheads="1"/>
          </p:cNvPicPr>
          <p:nvPr/>
        </p:nvPicPr>
        <p:blipFill>
          <a:blip r:embed="rId3" cstate="print"/>
          <a:srcRect/>
          <a:stretch>
            <a:fillRect/>
          </a:stretch>
        </p:blipFill>
        <p:spPr bwMode="auto">
          <a:xfrm>
            <a:off x="2817813" y="1057275"/>
            <a:ext cx="6562725" cy="4743450"/>
          </a:xfrm>
          <a:prstGeom prst="rect">
            <a:avLst/>
          </a:prstGeom>
          <a:noFill/>
          <a:ln w="9525">
            <a:noFill/>
            <a:miter lim="800000"/>
            <a:headEnd/>
            <a:tailEnd/>
          </a:ln>
        </p:spPr>
      </p:pic>
      <p:sp>
        <p:nvSpPr>
          <p:cNvPr id="4"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关务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pic>
        <p:nvPicPr>
          <p:cNvPr id="9218" name="Picture 2"/>
          <p:cNvPicPr>
            <a:picLocks noChangeAspect="1" noChangeArrowheads="1"/>
          </p:cNvPicPr>
          <p:nvPr/>
        </p:nvPicPr>
        <p:blipFill>
          <a:blip r:embed="rId3" cstate="print"/>
          <a:srcRect/>
          <a:stretch>
            <a:fillRect/>
          </a:stretch>
        </p:blipFill>
        <p:spPr bwMode="auto">
          <a:xfrm>
            <a:off x="2858815" y="1197546"/>
            <a:ext cx="6334125" cy="4933950"/>
          </a:xfrm>
          <a:prstGeom prst="rect">
            <a:avLst/>
          </a:prstGeom>
          <a:noFill/>
          <a:ln w="9525">
            <a:noFill/>
            <a:miter lim="800000"/>
            <a:headEnd/>
            <a:tailEnd/>
          </a:ln>
        </p:spPr>
      </p:pic>
      <p:sp>
        <p:nvSpPr>
          <p:cNvPr id="4"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关务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15" cstate="print"/>
          <a:stretch>
            <a:fillRect/>
          </a:stretch>
        </p:blipFill>
        <p:spPr>
          <a:xfrm>
            <a:off x="0" y="-5568"/>
            <a:ext cx="12198349" cy="6865155"/>
          </a:xfrm>
          <a:prstGeom prst="rect">
            <a:avLst/>
          </a:prstGeom>
        </p:spPr>
      </p:pic>
      <p:grpSp>
        <p:nvGrpSpPr>
          <p:cNvPr id="4" name="MH_Others_1"/>
          <p:cNvGrpSpPr/>
          <p:nvPr>
            <p:custDataLst>
              <p:tags r:id="rId1"/>
            </p:custDataLst>
          </p:nvPr>
        </p:nvGrpSpPr>
        <p:grpSpPr>
          <a:xfrm>
            <a:off x="770583" y="1125538"/>
            <a:ext cx="3516086" cy="1492250"/>
            <a:chOff x="918708" y="507434"/>
            <a:chExt cx="3516086" cy="1492250"/>
          </a:xfrm>
        </p:grpSpPr>
        <p:sp>
          <p:nvSpPr>
            <p:cNvPr id="5" name="MH_Others_10"/>
            <p:cNvSpPr txBox="1"/>
            <p:nvPr/>
          </p:nvSpPr>
          <p:spPr>
            <a:xfrm>
              <a:off x="918708" y="507434"/>
              <a:ext cx="3516086" cy="1492250"/>
            </a:xfrm>
            <a:prstGeom prst="rect">
              <a:avLst/>
            </a:prstGeom>
            <a:noFill/>
          </p:spPr>
          <p:txBody>
            <a:bodyPr anchor="ctr"/>
            <a:lstStyle/>
            <a:p>
              <a:pPr>
                <a:defRPr/>
              </a:pPr>
              <a:r>
                <a:rPr lang="en-US" altLang="zh-CN" sz="13800" spc="4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rPr>
                <a:t>C</a:t>
              </a:r>
              <a:endParaRPr lang="zh-CN" altLang="en-US" sz="6600" spc="4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endParaRPr>
            </a:p>
          </p:txBody>
        </p:sp>
        <p:sp>
          <p:nvSpPr>
            <p:cNvPr id="6" name="MH_Others_11"/>
            <p:cNvSpPr txBox="1">
              <a:spLocks noChangeArrowheads="1"/>
            </p:cNvSpPr>
            <p:nvPr/>
          </p:nvSpPr>
          <p:spPr bwMode="auto">
            <a:xfrm>
              <a:off x="1324179" y="666184"/>
              <a:ext cx="673131" cy="12277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spc="-300" dirty="0">
                  <a:solidFill>
                    <a:schemeClr val="tx1">
                      <a:lumMod val="75000"/>
                      <a:lumOff val="25000"/>
                    </a:schemeClr>
                  </a:solidFill>
                  <a:latin typeface="华文细黑" panose="02010600040101010101" pitchFamily="2" charset="-122"/>
                  <a:ea typeface="华文细黑" panose="02010600040101010101" pitchFamily="2" charset="-122"/>
                </a:rPr>
                <a:t>目</a:t>
              </a:r>
              <a:endParaRPr lang="en-US" altLang="zh-CN" sz="2800" b="1" spc="-300" dirty="0">
                <a:solidFill>
                  <a:schemeClr val="tx1">
                    <a:lumMod val="75000"/>
                    <a:lumOff val="25000"/>
                  </a:schemeClr>
                </a:solidFill>
                <a:latin typeface="华文细黑" panose="02010600040101010101" pitchFamily="2" charset="-122"/>
                <a:ea typeface="华文细黑" panose="02010600040101010101" pitchFamily="2" charset="-122"/>
              </a:endParaRPr>
            </a:p>
            <a:p>
              <a:pPr algn="ctr" eaLnBrk="1" hangingPunct="1"/>
              <a:r>
                <a:rPr lang="zh-CN" altLang="en-US" sz="2800" b="1" spc="-300" dirty="0">
                  <a:solidFill>
                    <a:schemeClr val="tx1">
                      <a:lumMod val="75000"/>
                      <a:lumOff val="25000"/>
                    </a:schemeClr>
                  </a:solidFill>
                  <a:latin typeface="华文细黑" panose="02010600040101010101" pitchFamily="2" charset="-122"/>
                  <a:ea typeface="华文细黑" panose="02010600040101010101" pitchFamily="2" charset="-122"/>
                </a:rPr>
                <a:t>录</a:t>
              </a:r>
            </a:p>
          </p:txBody>
        </p:sp>
        <p:sp>
          <p:nvSpPr>
            <p:cNvPr id="7" name="MH_Others_12"/>
            <p:cNvSpPr/>
            <p:nvPr/>
          </p:nvSpPr>
          <p:spPr>
            <a:xfrm>
              <a:off x="2038541" y="1421452"/>
              <a:ext cx="2189424" cy="461665"/>
            </a:xfrm>
            <a:prstGeom prst="rect">
              <a:avLst/>
            </a:prstGeom>
          </p:spPr>
          <p:txBody>
            <a:bodyPr wrap="none" anchor="ctr" anchorCtr="0">
              <a:noAutofit/>
            </a:bodyPr>
            <a:lstStyle/>
            <a:p>
              <a:r>
                <a:rPr lang="en-US" altLang="zh-CN" sz="3200" spc="3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rPr>
                <a:t>ONTENTS</a:t>
              </a:r>
              <a:endParaRPr lang="zh-CN" altLang="en-US" sz="2400" spc="300" dirty="0">
                <a:solidFill>
                  <a:srgbClr val="E5B704"/>
                </a:solidFill>
              </a:endParaRPr>
            </a:p>
          </p:txBody>
        </p:sp>
      </p:grpSp>
      <p:sp>
        <p:nvSpPr>
          <p:cNvPr id="8" name="MH_Others_2"/>
          <p:cNvSpPr/>
          <p:nvPr>
            <p:custDataLst>
              <p:tags r:id="rId2"/>
            </p:custDataLst>
          </p:nvPr>
        </p:nvSpPr>
        <p:spPr>
          <a:xfrm>
            <a:off x="3173418" y="3347991"/>
            <a:ext cx="563055" cy="56305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MH_Number_1">
            <a:hlinkClick r:id="" action="ppaction://noaction"/>
          </p:cNvPr>
          <p:cNvSpPr/>
          <p:nvPr>
            <p:custDataLst>
              <p:tags r:id="rId3"/>
            </p:custDataLst>
          </p:nvPr>
        </p:nvSpPr>
        <p:spPr>
          <a:xfrm>
            <a:off x="3600880" y="3347991"/>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1</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MH_Entry_1">
            <a:hlinkClick r:id="" action="ppaction://noaction"/>
          </p:cNvPr>
          <p:cNvSpPr txBox="1">
            <a:spLocks noChangeArrowheads="1"/>
          </p:cNvSpPr>
          <p:nvPr>
            <p:custDataLst>
              <p:tags r:id="rId4"/>
            </p:custDataLst>
          </p:nvPr>
        </p:nvSpPr>
        <p:spPr bwMode="auto">
          <a:xfrm>
            <a:off x="4261902" y="3194924"/>
            <a:ext cx="2872191" cy="8691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b="1" dirty="0" smtClean="0">
                <a:solidFill>
                  <a:schemeClr val="tx1">
                    <a:lumMod val="75000"/>
                    <a:lumOff val="25000"/>
                  </a:schemeClr>
                </a:solidFill>
                <a:latin typeface="微软雅黑" panose="020B0503020204020204" pitchFamily="34" charset="-122"/>
              </a:rPr>
              <a:t>关务</a:t>
            </a:r>
            <a:endParaRPr lang="zh-CN" altLang="en-US" sz="2000" b="1" dirty="0">
              <a:solidFill>
                <a:schemeClr val="tx1">
                  <a:lumMod val="75000"/>
                  <a:lumOff val="25000"/>
                </a:schemeClr>
              </a:solidFill>
              <a:latin typeface="微软雅黑" panose="020B0503020204020204" pitchFamily="34" charset="-122"/>
            </a:endParaRPr>
          </a:p>
        </p:txBody>
      </p:sp>
      <p:sp>
        <p:nvSpPr>
          <p:cNvPr id="11" name="MH_Others_3"/>
          <p:cNvSpPr/>
          <p:nvPr>
            <p:custDataLst>
              <p:tags r:id="rId5"/>
            </p:custDataLst>
          </p:nvPr>
        </p:nvSpPr>
        <p:spPr>
          <a:xfrm>
            <a:off x="3173418" y="4596766"/>
            <a:ext cx="563055" cy="56305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MH_Number_2">
            <a:hlinkClick r:id="" action="ppaction://noaction"/>
          </p:cNvPr>
          <p:cNvSpPr/>
          <p:nvPr>
            <p:custDataLst>
              <p:tags r:id="rId6"/>
            </p:custDataLst>
          </p:nvPr>
        </p:nvSpPr>
        <p:spPr>
          <a:xfrm>
            <a:off x="3600880" y="4596766"/>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MH_Entry_2">
            <a:hlinkClick r:id="" action="ppaction://noaction"/>
          </p:cNvPr>
          <p:cNvSpPr txBox="1">
            <a:spLocks noChangeArrowheads="1"/>
          </p:cNvSpPr>
          <p:nvPr>
            <p:custDataLst>
              <p:tags r:id="rId7"/>
            </p:custDataLst>
          </p:nvPr>
        </p:nvSpPr>
        <p:spPr bwMode="auto">
          <a:xfrm>
            <a:off x="4283673" y="4411042"/>
            <a:ext cx="2872191" cy="8691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b="1" dirty="0" smtClean="0">
                <a:solidFill>
                  <a:schemeClr val="tx1">
                    <a:lumMod val="75000"/>
                    <a:lumOff val="25000"/>
                  </a:schemeClr>
                </a:solidFill>
                <a:latin typeface="微软雅黑" panose="020B0503020204020204" pitchFamily="34" charset="-122"/>
              </a:rPr>
              <a:t>税务</a:t>
            </a:r>
            <a:endParaRPr lang="zh-CN" altLang="en-US" sz="2000" b="1" dirty="0">
              <a:solidFill>
                <a:schemeClr val="tx1">
                  <a:lumMod val="75000"/>
                  <a:lumOff val="25000"/>
                </a:schemeClr>
              </a:solidFill>
              <a:latin typeface="微软雅黑" panose="020B0503020204020204" pitchFamily="34" charset="-122"/>
            </a:endParaRPr>
          </a:p>
        </p:txBody>
      </p:sp>
      <p:sp>
        <p:nvSpPr>
          <p:cNvPr id="14" name="MH_Others_2"/>
          <p:cNvSpPr/>
          <p:nvPr>
            <p:custDataLst>
              <p:tags r:id="rId8"/>
            </p:custDataLst>
          </p:nvPr>
        </p:nvSpPr>
        <p:spPr>
          <a:xfrm>
            <a:off x="7146388" y="3347991"/>
            <a:ext cx="563055" cy="56305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MH_Number_1">
            <a:hlinkClick r:id="" action="ppaction://noaction"/>
          </p:cNvPr>
          <p:cNvSpPr/>
          <p:nvPr>
            <p:custDataLst>
              <p:tags r:id="rId9"/>
            </p:custDataLst>
          </p:nvPr>
        </p:nvSpPr>
        <p:spPr>
          <a:xfrm>
            <a:off x="7573850" y="3347991"/>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smtClean="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MH_Entry_1">
            <a:hlinkClick r:id="" action="ppaction://noaction"/>
          </p:cNvPr>
          <p:cNvSpPr txBox="1">
            <a:spLocks noChangeArrowheads="1"/>
          </p:cNvSpPr>
          <p:nvPr>
            <p:custDataLst>
              <p:tags r:id="rId10"/>
            </p:custDataLst>
          </p:nvPr>
        </p:nvSpPr>
        <p:spPr bwMode="auto">
          <a:xfrm>
            <a:off x="8267544" y="3194924"/>
            <a:ext cx="2872191" cy="8691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b="1" dirty="0" smtClean="0">
                <a:solidFill>
                  <a:schemeClr val="tx1">
                    <a:lumMod val="75000"/>
                    <a:lumOff val="25000"/>
                  </a:schemeClr>
                </a:solidFill>
              </a:rPr>
              <a:t>归类</a:t>
            </a:r>
            <a:endParaRPr lang="zh-CN" altLang="en-US" sz="2000" b="1" dirty="0">
              <a:solidFill>
                <a:schemeClr val="tx1">
                  <a:lumMod val="75000"/>
                  <a:lumOff val="25000"/>
                </a:schemeClr>
              </a:solidFill>
            </a:endParaRPr>
          </a:p>
        </p:txBody>
      </p:sp>
      <p:sp>
        <p:nvSpPr>
          <p:cNvPr id="17" name="MH_Others_3"/>
          <p:cNvSpPr/>
          <p:nvPr>
            <p:custDataLst>
              <p:tags r:id="rId11"/>
            </p:custDataLst>
          </p:nvPr>
        </p:nvSpPr>
        <p:spPr>
          <a:xfrm>
            <a:off x="7146388" y="4596766"/>
            <a:ext cx="563055" cy="56305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MH_Number_2">
            <a:hlinkClick r:id="" action="ppaction://noaction"/>
          </p:cNvPr>
          <p:cNvSpPr/>
          <p:nvPr>
            <p:custDataLst>
              <p:tags r:id="rId12"/>
            </p:custDataLst>
          </p:nvPr>
        </p:nvSpPr>
        <p:spPr>
          <a:xfrm>
            <a:off x="7573850" y="4596766"/>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smtClean="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MH_Entry_2">
            <a:hlinkClick r:id="" action="ppaction://noaction"/>
          </p:cNvPr>
          <p:cNvSpPr txBox="1">
            <a:spLocks noChangeArrowheads="1"/>
          </p:cNvSpPr>
          <p:nvPr>
            <p:custDataLst>
              <p:tags r:id="rId13"/>
            </p:custDataLst>
          </p:nvPr>
        </p:nvSpPr>
        <p:spPr bwMode="auto">
          <a:xfrm>
            <a:off x="8267544" y="4432813"/>
            <a:ext cx="2872191" cy="8691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b="1" dirty="0" smtClean="0">
                <a:solidFill>
                  <a:schemeClr val="tx1">
                    <a:lumMod val="75000"/>
                    <a:lumOff val="25000"/>
                  </a:schemeClr>
                </a:solidFill>
              </a:rPr>
              <a:t>商检</a:t>
            </a:r>
            <a:endParaRPr lang="zh-CN" altLang="en-US" sz="2000" b="1" dirty="0">
              <a:solidFill>
                <a:schemeClr val="tx1">
                  <a:lumMod val="75000"/>
                  <a:lumOff val="25000"/>
                </a:schemeClr>
              </a:solidFill>
            </a:endParaRPr>
          </a:p>
        </p:txBody>
      </p:sp>
    </p:spTree>
  </p:cSld>
  <p:clrMapOvr>
    <a:masterClrMapping/>
  </p:clrMapOvr>
  <p:transition spd="slow" advTm="0">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pic>
        <p:nvPicPr>
          <p:cNvPr id="10242" name="Picture 2"/>
          <p:cNvPicPr>
            <a:picLocks noChangeAspect="1" noChangeArrowheads="1"/>
          </p:cNvPicPr>
          <p:nvPr/>
        </p:nvPicPr>
        <p:blipFill>
          <a:blip r:embed="rId3" cstate="print"/>
          <a:srcRect/>
          <a:stretch>
            <a:fillRect/>
          </a:stretch>
        </p:blipFill>
        <p:spPr bwMode="auto">
          <a:xfrm>
            <a:off x="2426767" y="405458"/>
            <a:ext cx="7102549" cy="6406902"/>
          </a:xfrm>
          <a:prstGeom prst="rect">
            <a:avLst/>
          </a:prstGeom>
          <a:noFill/>
          <a:ln w="9525">
            <a:noFill/>
            <a:miter lim="800000"/>
            <a:headEnd/>
            <a:tailEnd/>
          </a:ln>
        </p:spPr>
      </p:pic>
      <p:sp>
        <p:nvSpPr>
          <p:cNvPr id="4" name="TextBox 3"/>
          <p:cNvSpPr txBox="1"/>
          <p:nvPr/>
        </p:nvSpPr>
        <p:spPr>
          <a:xfrm>
            <a:off x="6099175" y="6424513"/>
            <a:ext cx="1224136" cy="461665"/>
          </a:xfrm>
          <a:prstGeom prst="rect">
            <a:avLst/>
          </a:prstGeom>
          <a:noFill/>
        </p:spPr>
        <p:txBody>
          <a:bodyPr wrap="square" rtlCol="0">
            <a:spAutoFit/>
          </a:bodyPr>
          <a:lstStyle/>
          <a:p>
            <a:r>
              <a:rPr lang="en-US" altLang="zh-CN" dirty="0" smtClean="0"/>
              <a:t>45%</a:t>
            </a:r>
            <a:endParaRPr lang="zh-CN" altLang="en-US" dirty="0"/>
          </a:p>
        </p:txBody>
      </p:sp>
      <p:sp>
        <p:nvSpPr>
          <p:cNvPr id="5"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关务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pic>
        <p:nvPicPr>
          <p:cNvPr id="11266" name="Picture 2"/>
          <p:cNvPicPr>
            <a:picLocks noChangeAspect="1" noChangeArrowheads="1"/>
          </p:cNvPicPr>
          <p:nvPr/>
        </p:nvPicPr>
        <p:blipFill>
          <a:blip r:embed="rId3" cstate="print"/>
          <a:srcRect/>
          <a:stretch>
            <a:fillRect/>
          </a:stretch>
        </p:blipFill>
        <p:spPr bwMode="auto">
          <a:xfrm>
            <a:off x="2570783" y="981522"/>
            <a:ext cx="6930559" cy="4178424"/>
          </a:xfrm>
          <a:prstGeom prst="rect">
            <a:avLst/>
          </a:prstGeom>
          <a:noFill/>
          <a:ln w="9525">
            <a:noFill/>
            <a:miter lim="800000"/>
            <a:headEnd/>
            <a:tailEnd/>
          </a:ln>
        </p:spPr>
      </p:pic>
      <p:sp>
        <p:nvSpPr>
          <p:cNvPr id="4"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关务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pic>
        <p:nvPicPr>
          <p:cNvPr id="12290" name="Picture 2"/>
          <p:cNvPicPr>
            <a:picLocks noChangeAspect="1" noChangeArrowheads="1"/>
          </p:cNvPicPr>
          <p:nvPr/>
        </p:nvPicPr>
        <p:blipFill>
          <a:blip r:embed="rId3" cstate="print"/>
          <a:srcRect/>
          <a:stretch>
            <a:fillRect/>
          </a:stretch>
        </p:blipFill>
        <p:spPr bwMode="auto">
          <a:xfrm>
            <a:off x="2210743" y="189434"/>
            <a:ext cx="5904656" cy="6619800"/>
          </a:xfrm>
          <a:prstGeom prst="rect">
            <a:avLst/>
          </a:prstGeom>
          <a:noFill/>
          <a:ln w="9525">
            <a:noFill/>
            <a:miter lim="800000"/>
            <a:headEnd/>
            <a:tailEnd/>
          </a:ln>
        </p:spPr>
      </p:pic>
      <p:sp>
        <p:nvSpPr>
          <p:cNvPr id="5" name="TextBox 4"/>
          <p:cNvSpPr txBox="1"/>
          <p:nvPr/>
        </p:nvSpPr>
        <p:spPr>
          <a:xfrm>
            <a:off x="7755359" y="5100494"/>
            <a:ext cx="3600400" cy="1569660"/>
          </a:xfrm>
          <a:prstGeom prst="rect">
            <a:avLst/>
          </a:prstGeom>
          <a:noFill/>
        </p:spPr>
        <p:txBody>
          <a:bodyPr wrap="square" rtlCol="0">
            <a:spAutoFit/>
          </a:bodyPr>
          <a:lstStyle/>
          <a:p>
            <a:r>
              <a:rPr lang="zh-CN" altLang="en-US" b="1" dirty="0" smtClean="0"/>
              <a:t>在当前外贸严峻复杂形势下，</a:t>
            </a:r>
            <a:r>
              <a:rPr lang="en-US" altLang="zh-CN" b="1" dirty="0" smtClean="0"/>
              <a:t>AEO</a:t>
            </a:r>
            <a:r>
              <a:rPr lang="zh-CN" altLang="en-US" b="1" dirty="0" smtClean="0"/>
              <a:t>互认将为企业“走出去”和拉动外贸增长发挥重要助推作用。</a:t>
            </a:r>
            <a:endParaRPr lang="zh-CN" altLang="en-US" b="1" dirty="0"/>
          </a:p>
        </p:txBody>
      </p:sp>
      <p:sp>
        <p:nvSpPr>
          <p:cNvPr id="6"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关务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pic>
        <p:nvPicPr>
          <p:cNvPr id="13314" name="Picture 2"/>
          <p:cNvPicPr>
            <a:picLocks noChangeAspect="1" noChangeArrowheads="1"/>
          </p:cNvPicPr>
          <p:nvPr/>
        </p:nvPicPr>
        <p:blipFill>
          <a:blip r:embed="rId3" cstate="print"/>
          <a:srcRect/>
          <a:stretch>
            <a:fillRect/>
          </a:stretch>
        </p:blipFill>
        <p:spPr bwMode="auto">
          <a:xfrm>
            <a:off x="2426767" y="98598"/>
            <a:ext cx="7270948" cy="6715572"/>
          </a:xfrm>
          <a:prstGeom prst="rect">
            <a:avLst/>
          </a:prstGeom>
          <a:noFill/>
          <a:ln w="9525">
            <a:noFill/>
            <a:miter lim="800000"/>
            <a:headEnd/>
            <a:tailEnd/>
          </a:ln>
        </p:spPr>
      </p:pic>
      <p:sp>
        <p:nvSpPr>
          <p:cNvPr id="4"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关务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22911" cy="68595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6090304" y="2630258"/>
            <a:ext cx="512927" cy="511504"/>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 name="组合 67"/>
          <p:cNvGrpSpPr/>
          <p:nvPr/>
        </p:nvGrpSpPr>
        <p:grpSpPr>
          <a:xfrm>
            <a:off x="7172669" y="2630257"/>
            <a:ext cx="2742930" cy="511504"/>
            <a:chOff x="6339097" y="1573726"/>
            <a:chExt cx="3744416" cy="511504"/>
          </a:xfrm>
          <a:solidFill>
            <a:schemeClr val="accent2"/>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2653075" cy="430928"/>
            </a:xfrm>
            <a:prstGeom prst="rect">
              <a:avLst/>
            </a:prstGeom>
            <a:grpFill/>
          </p:spPr>
          <p:txBody>
            <a:bodyPr wrap="square" lIns="121960" tIns="60980" rIns="121960" bIns="60980">
              <a:spAutoFit/>
            </a:bodyPr>
            <a:lstStyle/>
            <a:p>
              <a:pPr algn="ct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税务</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6090304" y="1550138"/>
            <a:ext cx="512927" cy="511504"/>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71"/>
          <p:cNvGrpSpPr/>
          <p:nvPr/>
        </p:nvGrpSpPr>
        <p:grpSpPr>
          <a:xfrm>
            <a:off x="7148787" y="1550136"/>
            <a:ext cx="2742930" cy="511504"/>
            <a:chOff x="6315199" y="2410178"/>
            <a:chExt cx="3744416" cy="511504"/>
          </a:xfrm>
          <a:solidFill>
            <a:schemeClr val="accent2"/>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4" name="矩形 73"/>
            <p:cNvSpPr/>
            <p:nvPr/>
          </p:nvSpPr>
          <p:spPr>
            <a:xfrm>
              <a:off x="6747248" y="2450466"/>
              <a:ext cx="2653075" cy="430928"/>
            </a:xfrm>
            <a:prstGeom prst="rect">
              <a:avLst/>
            </a:prstGeom>
            <a:grpFill/>
          </p:spPr>
          <p:txBody>
            <a:bodyPr wrap="square" lIns="121960" tIns="60980" rIns="121960" bIns="60980">
              <a:spAutoFit/>
            </a:bodyPr>
            <a:lstStyle/>
            <a:p>
              <a:pPr algn="ct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关务</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6090304" y="3622230"/>
            <a:ext cx="512927" cy="511504"/>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75"/>
          <p:cNvGrpSpPr/>
          <p:nvPr/>
        </p:nvGrpSpPr>
        <p:grpSpPr>
          <a:xfrm>
            <a:off x="7172669" y="3622227"/>
            <a:ext cx="2742930" cy="511504"/>
            <a:chOff x="6339097" y="3296031"/>
            <a:chExt cx="3744416" cy="511504"/>
          </a:xfrm>
          <a:solidFill>
            <a:schemeClr val="accent2"/>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8" name="矩形 77"/>
            <p:cNvSpPr/>
            <p:nvPr/>
          </p:nvSpPr>
          <p:spPr>
            <a:xfrm>
              <a:off x="6723349" y="3336319"/>
              <a:ext cx="2736305" cy="430928"/>
            </a:xfrm>
            <a:prstGeom prst="rect">
              <a:avLst/>
            </a:prstGeom>
            <a:grpFill/>
          </p:spPr>
          <p:txBody>
            <a:bodyPr wrap="square" lIns="121960" tIns="60980" rIns="121960" bIns="60980">
              <a:spAutoFit/>
            </a:bodyPr>
            <a:lstStyle/>
            <a:p>
              <a:pPr algn="ct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归类</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9" name="圆角矩形 78"/>
          <p:cNvSpPr/>
          <p:nvPr/>
        </p:nvSpPr>
        <p:spPr>
          <a:xfrm>
            <a:off x="6090304" y="4646482"/>
            <a:ext cx="512927" cy="511504"/>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79"/>
          <p:cNvGrpSpPr/>
          <p:nvPr/>
        </p:nvGrpSpPr>
        <p:grpSpPr>
          <a:xfrm>
            <a:off x="7172669" y="4646479"/>
            <a:ext cx="2742930" cy="511503"/>
            <a:chOff x="6339097" y="4180903"/>
            <a:chExt cx="3744416" cy="511504"/>
          </a:xfrm>
          <a:solidFill>
            <a:schemeClr val="accent2"/>
          </a:solidFill>
        </p:grpSpPr>
        <p:sp>
          <p:nvSpPr>
            <p:cNvPr id="81" name="圆角矩形 80"/>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2" name="矩形 81"/>
            <p:cNvSpPr/>
            <p:nvPr/>
          </p:nvSpPr>
          <p:spPr>
            <a:xfrm>
              <a:off x="6723349" y="4221882"/>
              <a:ext cx="2736305" cy="430929"/>
            </a:xfrm>
            <a:prstGeom prst="rect">
              <a:avLst/>
            </a:prstGeom>
            <a:grpFill/>
          </p:spPr>
          <p:txBody>
            <a:bodyPr wrap="square" lIns="121960" tIns="60980" rIns="121960" bIns="60980">
              <a:spAutoFit/>
            </a:bodyPr>
            <a:lstStyle/>
            <a:p>
              <a:pPr algn="ct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商检</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anose="020B0503020204020204" pitchFamily="34" charset="-122"/>
                <a:ea typeface="微软雅黑" panose="020B0503020204020204" pitchFamily="34" charset="-122"/>
              </a:rPr>
              <a:t>目录 </a:t>
            </a:r>
            <a:endParaRPr lang="en-US" altLang="zh-CN" sz="4800" b="1" spc="200" dirty="0">
              <a:solidFill>
                <a:schemeClr val="bg1"/>
              </a:solidFill>
              <a:latin typeface="微软雅黑" panose="020B0503020204020204" pitchFamily="34" charset="-122"/>
              <a:ea typeface="微软雅黑" panose="020B0503020204020204" pitchFamily="34" charset="-122"/>
            </a:endParaRPr>
          </a:p>
          <a:p>
            <a:pPr algn="r">
              <a:defRPr/>
            </a:pPr>
            <a:r>
              <a:rPr lang="en-US" altLang="zh-CN" sz="3200" b="1" spc="200" dirty="0">
                <a:solidFill>
                  <a:schemeClr val="bg1"/>
                </a:solidFill>
                <a:latin typeface="微软雅黑" panose="020B0503020204020204" pitchFamily="34" charset="-122"/>
                <a:ea typeface="微软雅黑" panose="020B0503020204020204" pitchFamily="34" charset="-122"/>
              </a:rPr>
              <a:t>CONTENTS</a:t>
            </a:r>
            <a:endParaRPr lang="zh-CN" altLang="en-US" sz="3200" b="1" spc="200" dirty="0">
              <a:solidFill>
                <a:schemeClr val="bg1"/>
              </a:solidFill>
              <a:latin typeface="微软雅黑" panose="020B0503020204020204" pitchFamily="34" charset="-122"/>
              <a:ea typeface="微软雅黑" panose="020B0503020204020204" pitchFamily="34" charset="-122"/>
            </a:endParaRPr>
          </a:p>
        </p:txBody>
      </p:sp>
      <p:sp>
        <p:nvSpPr>
          <p:cNvPr id="88" name="下箭头 87"/>
          <p:cNvSpPr/>
          <p:nvPr/>
        </p:nvSpPr>
        <p:spPr>
          <a:xfrm rot="16200000">
            <a:off x="4912725" y="2514036"/>
            <a:ext cx="576064" cy="679386"/>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7"/>
                                        </p:tgtEl>
                                        <p:attrNameLst>
                                          <p:attrName>style.visibility</p:attrName>
                                        </p:attrNameLst>
                                      </p:cBhvr>
                                      <p:to>
                                        <p:strVal val="visible"/>
                                      </p:to>
                                    </p:set>
                                    <p:anim calcmode="lin" valueType="num">
                                      <p:cBhvr>
                                        <p:cTn id="12" dur="250" fill="hold"/>
                                        <p:tgtEl>
                                          <p:spTgt spid="87"/>
                                        </p:tgtEl>
                                        <p:attrNameLst>
                                          <p:attrName>ppt_x</p:attrName>
                                        </p:attrNameLst>
                                      </p:cBhvr>
                                      <p:tavLst>
                                        <p:tav tm="0">
                                          <p:val>
                                            <p:strVal val="#ppt_x"/>
                                          </p:val>
                                        </p:tav>
                                        <p:tav tm="100000">
                                          <p:val>
                                            <p:strVal val="#ppt_x"/>
                                          </p:val>
                                        </p:tav>
                                      </p:tavLst>
                                    </p:anim>
                                    <p:anim calcmode="lin" valueType="num">
                                      <p:cBhvr>
                                        <p:cTn id="13" dur="250" fill="hold"/>
                                        <p:tgtEl>
                                          <p:spTgt spid="87"/>
                                        </p:tgtEl>
                                        <p:attrNameLst>
                                          <p:attrName>ppt_y</p:attrName>
                                        </p:attrNameLst>
                                      </p:cBhvr>
                                      <p:tavLst>
                                        <p:tav tm="0">
                                          <p:val>
                                            <p:strVal val="#ppt_y-#ppt_h/2"/>
                                          </p:val>
                                        </p:tav>
                                        <p:tav tm="100000">
                                          <p:val>
                                            <p:strVal val="#ppt_y"/>
                                          </p:val>
                                        </p:tav>
                                      </p:tavLst>
                                    </p:anim>
                                    <p:anim calcmode="lin" valueType="num">
                                      <p:cBhvr>
                                        <p:cTn id="14" dur="250" fill="hold"/>
                                        <p:tgtEl>
                                          <p:spTgt spid="87"/>
                                        </p:tgtEl>
                                        <p:attrNameLst>
                                          <p:attrName>ppt_w</p:attrName>
                                        </p:attrNameLst>
                                      </p:cBhvr>
                                      <p:tavLst>
                                        <p:tav tm="0">
                                          <p:val>
                                            <p:strVal val="#ppt_w"/>
                                          </p:val>
                                        </p:tav>
                                        <p:tav tm="100000">
                                          <p:val>
                                            <p:strVal val="#ppt_w"/>
                                          </p:val>
                                        </p:tav>
                                      </p:tavLst>
                                    </p:anim>
                                    <p:anim calcmode="lin" valueType="num">
                                      <p:cBhvr>
                                        <p:cTn id="15" dur="250" fill="hold"/>
                                        <p:tgtEl>
                                          <p:spTgt spid="8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childTnLst>
                                </p:cTn>
                              </p:par>
                              <p:par>
                                <p:cTn id="20" presetID="56" presetClass="path" presetSubtype="0" accel="50000" decel="50000" fill="hold" grpId="1" nodeType="withEffect">
                                  <p:stCondLst>
                                    <p:cond delay="0"/>
                                  </p:stCondLst>
                                  <p:childTnLst>
                                    <p:animMotion origin="layout" path="M -0.03737 0.04121 L -6.25E-7 -3.33333E-6 " pathEditMode="relative" rAng="0" ptsTypes="AA">
                                      <p:cBhvr>
                                        <p:cTn id="21" dur="700" fill="hold"/>
                                        <p:tgtEl>
                                          <p:spTgt spid="67"/>
                                        </p:tgtEl>
                                        <p:attrNameLst>
                                          <p:attrName>ppt_x</p:attrName>
                                          <p:attrName>ppt_y</p:attrName>
                                        </p:attrNameLst>
                                      </p:cBhvr>
                                      <p:rCtr x="1862" y="-2060"/>
                                    </p:animMotion>
                                  </p:childTnLst>
                                </p:cTn>
                              </p:par>
                              <p:par>
                                <p:cTn id="22" presetID="22" presetClass="entr" presetSubtype="8" fill="hold" nodeType="withEffect">
                                  <p:stCondLst>
                                    <p:cond delay="25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childTnLst>
                                </p:cTn>
                              </p:par>
                              <p:par>
                                <p:cTn id="28" presetID="56" presetClass="path" presetSubtype="0" accel="50000" decel="50000" fill="hold" grpId="1" nodeType="withEffect">
                                  <p:stCondLst>
                                    <p:cond delay="250"/>
                                  </p:stCondLst>
                                  <p:childTnLst>
                                    <p:animMotion origin="layout" path="M -0.03737 0.0412 L -6.25E-7 2.96296E-6 " pathEditMode="relative" rAng="0" ptsTypes="AA">
                                      <p:cBhvr>
                                        <p:cTn id="29" dur="700" fill="hold"/>
                                        <p:tgtEl>
                                          <p:spTgt spid="71"/>
                                        </p:tgtEl>
                                        <p:attrNameLst>
                                          <p:attrName>ppt_x</p:attrName>
                                          <p:attrName>ppt_y</p:attrName>
                                        </p:attrNameLst>
                                      </p:cBhvr>
                                      <p:rCtr x="1862" y="-2060"/>
                                    </p:animMotion>
                                  </p:childTnLst>
                                </p:cTn>
                              </p:par>
                              <p:par>
                                <p:cTn id="30" presetID="22" presetClass="entr" presetSubtype="8" fill="hold" nodeType="withEffect">
                                  <p:stCondLst>
                                    <p:cond delay="50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1000"/>
                                        <p:tgtEl>
                                          <p:spTgt spid="75"/>
                                        </p:tgtEl>
                                      </p:cBhvr>
                                    </p:animEffect>
                                  </p:childTnLst>
                                </p:cTn>
                              </p:par>
                              <p:par>
                                <p:cTn id="36" presetID="56" presetClass="path" presetSubtype="0" accel="50000" decel="50000" fill="hold" grpId="1" nodeType="withEffect">
                                  <p:stCondLst>
                                    <p:cond delay="500"/>
                                  </p:stCondLst>
                                  <p:childTnLst>
                                    <p:animMotion origin="layout" path="M -0.03737 0.0412 L -6.25E-7 -7.40741E-7 " pathEditMode="relative" rAng="0" ptsTypes="AA">
                                      <p:cBhvr>
                                        <p:cTn id="37" dur="700" fill="hold"/>
                                        <p:tgtEl>
                                          <p:spTgt spid="75"/>
                                        </p:tgtEl>
                                        <p:attrNameLst>
                                          <p:attrName>ppt_x</p:attrName>
                                          <p:attrName>ppt_y</p:attrName>
                                        </p:attrNameLst>
                                      </p:cBhvr>
                                      <p:rCtr x="1862" y="-2060"/>
                                    </p:animMotion>
                                  </p:childTnLst>
                                </p:cTn>
                              </p:par>
                              <p:par>
                                <p:cTn id="38" presetID="22" presetClass="entr" presetSubtype="8" fill="hold" nodeType="withEffect">
                                  <p:stCondLst>
                                    <p:cond delay="750"/>
                                  </p:stCondLst>
                                  <p:childTnLst>
                                    <p:set>
                                      <p:cBhvr>
                                        <p:cTn id="39" dur="1" fill="hold">
                                          <p:stCondLst>
                                            <p:cond delay="0"/>
                                          </p:stCondLst>
                                        </p:cTn>
                                        <p:tgtEl>
                                          <p:spTgt spid="5"/>
                                        </p:tgtEl>
                                        <p:attrNameLst>
                                          <p:attrName>style.visibility</p:attrName>
                                        </p:attrNameLst>
                                      </p:cBhvr>
                                      <p:to>
                                        <p:strVal val="visible"/>
                                      </p:to>
                                    </p:set>
                                    <p:animEffect transition="in" filter="wipe(left)">
                                      <p:cBhvr>
                                        <p:cTn id="40" dur="500"/>
                                        <p:tgtEl>
                                          <p:spTgt spid="5"/>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1000"/>
                                        <p:tgtEl>
                                          <p:spTgt spid="79"/>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79"/>
                                        </p:tgtEl>
                                        <p:attrNameLst>
                                          <p:attrName>ppt_x</p:attrName>
                                          <p:attrName>ppt_y</p:attrName>
                                        </p:attrNameLst>
                                      </p:cBhvr>
                                      <p:rCtr x="1862" y="-2060"/>
                                    </p:animMotion>
                                  </p:childTnLst>
                                </p:cTn>
                              </p:par>
                              <p:par>
                                <p:cTn id="46" presetID="22" presetClass="entr" presetSubtype="8" fill="hold" nodeType="withEffect">
                                  <p:stCondLst>
                                    <p:cond delay="100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3400"/>
                            </p:stCondLst>
                            <p:childTnLst>
                              <p:par>
                                <p:cTn id="50" presetID="2" presetClass="entr" presetSubtype="8" fill="hold" grpId="0" nodeType="afterEffect">
                                  <p:stCondLst>
                                    <p:cond delay="0"/>
                                  </p:stCondLst>
                                  <p:childTnLst>
                                    <p:set>
                                      <p:cBhvr>
                                        <p:cTn id="51" dur="1" fill="hold">
                                          <p:stCondLst>
                                            <p:cond delay="0"/>
                                          </p:stCondLst>
                                        </p:cTn>
                                        <p:tgtEl>
                                          <p:spTgt spid="88"/>
                                        </p:tgtEl>
                                        <p:attrNameLst>
                                          <p:attrName>style.visibility</p:attrName>
                                        </p:attrNameLst>
                                      </p:cBhvr>
                                      <p:to>
                                        <p:strVal val="visible"/>
                                      </p:to>
                                    </p:set>
                                    <p:anim calcmode="lin" valueType="num">
                                      <p:cBhvr additive="base">
                                        <p:cTn id="52" dur="500" fill="hold"/>
                                        <p:tgtEl>
                                          <p:spTgt spid="88"/>
                                        </p:tgtEl>
                                        <p:attrNameLst>
                                          <p:attrName>ppt_x</p:attrName>
                                        </p:attrNameLst>
                                      </p:cBhvr>
                                      <p:tavLst>
                                        <p:tav tm="0">
                                          <p:val>
                                            <p:strVal val="0-#ppt_w/2"/>
                                          </p:val>
                                        </p:tav>
                                        <p:tav tm="100000">
                                          <p:val>
                                            <p:strVal val="#ppt_x"/>
                                          </p:val>
                                        </p:tav>
                                      </p:tavLst>
                                    </p:anim>
                                    <p:anim calcmode="lin" valueType="num">
                                      <p:cBhvr additive="base">
                                        <p:cTn id="53" dur="500" fill="hold"/>
                                        <p:tgtEl>
                                          <p:spTgt spid="88"/>
                                        </p:tgtEl>
                                        <p:attrNameLst>
                                          <p:attrName>ppt_y</p:attrName>
                                        </p:attrNameLst>
                                      </p:cBhvr>
                                      <p:tavLst>
                                        <p:tav tm="0">
                                          <p:val>
                                            <p:strVal val="#ppt_y"/>
                                          </p:val>
                                        </p:tav>
                                        <p:tav tm="100000">
                                          <p:val>
                                            <p:strVal val="#ppt_y"/>
                                          </p:val>
                                        </p:tav>
                                      </p:tavLst>
                                    </p:anim>
                                  </p:childTnLst>
                                </p:cTn>
                              </p:par>
                            </p:childTnLst>
                          </p:cTn>
                        </p:par>
                        <p:par>
                          <p:cTn id="54" fill="hold">
                            <p:stCondLst>
                              <p:cond delay="3900"/>
                            </p:stCondLst>
                            <p:childTnLst>
                              <p:par>
                                <p:cTn id="55" presetID="26" presetClass="emph" presetSubtype="0" fill="hold" grpId="2" nodeType="afterEffect">
                                  <p:stCondLst>
                                    <p:cond delay="0"/>
                                  </p:stCondLst>
                                  <p:childTnLst>
                                    <p:animEffect transition="out" filter="fade">
                                      <p:cBhvr>
                                        <p:cTn id="56" dur="500" tmFilter="0, 0; .2, .5; .8, .5; 1, 0"/>
                                        <p:tgtEl>
                                          <p:spTgt spid="67"/>
                                        </p:tgtEl>
                                      </p:cBhvr>
                                    </p:animEffect>
                                    <p:animScale>
                                      <p:cBhvr>
                                        <p:cTn id="57" dur="250" autoRev="1" fill="hold"/>
                                        <p:tgtEl>
                                          <p:spTgt spid="67"/>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3"/>
                                        </p:tgtEl>
                                      </p:cBhvr>
                                    </p:animEffect>
                                    <p:animScale>
                                      <p:cBhvr>
                                        <p:cTn id="60"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7" grpId="0" animBg="1"/>
      <p:bldP spid="67" grpId="1" animBg="1"/>
      <p:bldP spid="67" grpId="2" animBg="1"/>
      <p:bldP spid="71" grpId="0" animBg="1"/>
      <p:bldP spid="71" grpId="1" animBg="1"/>
      <p:bldP spid="75" grpId="0" animBg="1"/>
      <p:bldP spid="75" grpId="1" animBg="1"/>
      <p:bldP spid="79" grpId="0" animBg="1"/>
      <p:bldP spid="79" grpId="1" animBg="1"/>
      <p:bldP spid="87" grpId="0"/>
      <p:bldP spid="8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4" name="圆角矩形 3"/>
          <p:cNvSpPr/>
          <p:nvPr/>
        </p:nvSpPr>
        <p:spPr>
          <a:xfrm>
            <a:off x="1346647" y="1413570"/>
            <a:ext cx="10153128" cy="5184576"/>
          </a:xfrm>
          <a:prstGeom prst="round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6"/>
          <p:cNvSpPr/>
          <p:nvPr/>
        </p:nvSpPr>
        <p:spPr bwMode="auto">
          <a:xfrm>
            <a:off x="410543" y="837506"/>
            <a:ext cx="1728192" cy="1720940"/>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椭圆 4"/>
          <p:cNvSpPr/>
          <p:nvPr/>
        </p:nvSpPr>
        <p:spPr>
          <a:xfrm>
            <a:off x="770583" y="1197546"/>
            <a:ext cx="1008112" cy="1008112"/>
          </a:xfrm>
          <a:prstGeom prst="ellipse">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842591" y="1210320"/>
            <a:ext cx="936104" cy="923330"/>
          </a:xfrm>
          <a:prstGeom prst="rect">
            <a:avLst/>
          </a:prstGeom>
          <a:noFill/>
        </p:spPr>
        <p:txBody>
          <a:bodyPr wrap="square" rtlCol="0">
            <a:spAutoFit/>
          </a:bodyPr>
          <a:lstStyle/>
          <a:p>
            <a:r>
              <a:rPr lang="en-US" altLang="zh-CN" sz="5400" b="1" dirty="0" smtClean="0">
                <a:solidFill>
                  <a:schemeClr val="accent6">
                    <a:lumMod val="75000"/>
                  </a:schemeClr>
                </a:solidFill>
              </a:rPr>
              <a:t>01</a:t>
            </a:r>
            <a:endParaRPr lang="zh-CN" altLang="en-US" sz="5400" b="1" dirty="0">
              <a:solidFill>
                <a:schemeClr val="accent6">
                  <a:lumMod val="75000"/>
                </a:schemeClr>
              </a:solidFill>
            </a:endParaRPr>
          </a:p>
        </p:txBody>
      </p:sp>
      <p:sp>
        <p:nvSpPr>
          <p:cNvPr id="7" name="矩形 6"/>
          <p:cNvSpPr/>
          <p:nvPr/>
        </p:nvSpPr>
        <p:spPr>
          <a:xfrm>
            <a:off x="2138735" y="654581"/>
            <a:ext cx="8496944" cy="830997"/>
          </a:xfrm>
          <a:prstGeom prst="rect">
            <a:avLst/>
          </a:prstGeom>
        </p:spPr>
        <p:txBody>
          <a:bodyPr wrap="square">
            <a:spAutoFit/>
          </a:bodyPr>
          <a:lstStyle/>
          <a:p>
            <a:pPr algn="ctr"/>
            <a:r>
              <a:rPr lang="zh-CN" altLang="en-US"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关于明确金融 房地产开发 教育辅助服务等增值税政策的通知</a:t>
            </a:r>
          </a:p>
          <a:p>
            <a:pPr algn="ctr"/>
            <a:r>
              <a:rPr lang="zh-CN" altLang="en-US"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财税</a:t>
            </a:r>
            <a:r>
              <a:rPr lang="en-US" altLang="zh-CN"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〔2016〕140</a:t>
            </a:r>
            <a:r>
              <a:rPr lang="zh-CN" altLang="en-US"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号</a:t>
            </a:r>
            <a:endParaRPr lang="zh-CN" altLang="en-US"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sp>
        <p:nvSpPr>
          <p:cNvPr id="8"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税务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634679" y="1485578"/>
            <a:ext cx="9793088" cy="5073184"/>
          </a:xfrm>
          <a:prstGeom prst="rect">
            <a:avLst/>
          </a:prstGeom>
          <a:noFill/>
        </p:spPr>
        <p:txBody>
          <a:bodyPr wrap="square" rtlCol="0">
            <a:spAutoFit/>
          </a:bodyPr>
          <a:lstStyle/>
          <a:p>
            <a:pPr algn="ctr"/>
            <a:r>
              <a:rPr lang="en-US" altLang="zh-CN" sz="1600" dirty="0" smtClean="0"/>
              <a:t>2017-01-09</a:t>
            </a:r>
          </a:p>
          <a:p>
            <a:pPr algn="ctr"/>
            <a:endParaRPr lang="zh-CN" altLang="en-US" sz="1600" dirty="0" smtClean="0"/>
          </a:p>
          <a:p>
            <a:pPr>
              <a:lnSpc>
                <a:spcPts val="2500"/>
              </a:lnSpc>
            </a:pPr>
            <a:r>
              <a:rPr lang="zh-CN" altLang="en-US" sz="1600" b="1" dirty="0" smtClean="0"/>
              <a:t>各省、自治区、直辖市、计划单列市财政厅（局）、国家税务局，地方税务局，新疆生产建设兵团财务局：</a:t>
            </a:r>
          </a:p>
          <a:p>
            <a:pPr>
              <a:lnSpc>
                <a:spcPts val="2500"/>
              </a:lnSpc>
            </a:pPr>
            <a:r>
              <a:rPr lang="zh-CN" altLang="en-US" sz="1600" b="1" dirty="0" smtClean="0"/>
              <a:t>    现将营改增试点期间有关金融、房地产开发、教育辅助服务等政策补充通知如下： </a:t>
            </a:r>
          </a:p>
          <a:p>
            <a:pPr>
              <a:lnSpc>
                <a:spcPts val="2500"/>
              </a:lnSpc>
            </a:pPr>
            <a:r>
              <a:rPr lang="zh-CN" altLang="en-US" sz="1600" b="1" dirty="0" smtClean="0"/>
              <a:t>    一、</a:t>
            </a:r>
            <a:r>
              <a:rPr lang="en-US" altLang="zh-CN" sz="1600" b="1" dirty="0" smtClean="0"/>
              <a:t>《</a:t>
            </a:r>
            <a:r>
              <a:rPr lang="zh-CN" altLang="en-US" sz="1600" b="1" dirty="0" smtClean="0"/>
              <a:t>销售服务、无形资产、不动产注释</a:t>
            </a:r>
            <a:r>
              <a:rPr lang="en-US" altLang="zh-CN" sz="1600" b="1" dirty="0" smtClean="0"/>
              <a:t>》</a:t>
            </a:r>
            <a:r>
              <a:rPr lang="zh-CN" altLang="en-US" sz="1600" b="1" dirty="0" smtClean="0"/>
              <a:t>（财税</a:t>
            </a:r>
            <a:r>
              <a:rPr lang="en-US" altLang="zh-CN" sz="1600" b="1" dirty="0" smtClean="0"/>
              <a:t>〔2016〕36</a:t>
            </a:r>
            <a:r>
              <a:rPr lang="zh-CN" altLang="en-US" sz="1600" b="1" dirty="0" smtClean="0"/>
              <a:t>号）第一条第（五）项第</a:t>
            </a:r>
            <a:r>
              <a:rPr lang="en-US" altLang="zh-CN" sz="1600" b="1" dirty="0" smtClean="0"/>
              <a:t>1</a:t>
            </a:r>
            <a:r>
              <a:rPr lang="zh-CN" altLang="en-US" sz="1600" b="1" dirty="0" smtClean="0"/>
              <a:t>点所称“保本收益、报酬、资金占用费、补偿金”，是指合同中明确承诺到期本金可全部收回的投资收益。金融商品持有期间（含到期）取得的非保本的上述收益，不属于利息或利息性质的收入，不征收增值税。 </a:t>
            </a:r>
          </a:p>
          <a:p>
            <a:pPr>
              <a:lnSpc>
                <a:spcPts val="2500"/>
              </a:lnSpc>
            </a:pPr>
            <a:r>
              <a:rPr lang="zh-CN" altLang="en-US" sz="1600" b="1" dirty="0" smtClean="0"/>
              <a:t>    二、纳税人购入基金、信托、理财产品等各类资产管理产品持有至到期，不属于</a:t>
            </a:r>
            <a:r>
              <a:rPr lang="en-US" altLang="zh-CN" sz="1600" b="1" dirty="0" smtClean="0"/>
              <a:t>《</a:t>
            </a:r>
            <a:r>
              <a:rPr lang="zh-CN" altLang="en-US" sz="1600" b="1" dirty="0" smtClean="0"/>
              <a:t>销售服务、无形资产、不动产注释</a:t>
            </a:r>
            <a:r>
              <a:rPr lang="en-US" altLang="zh-CN" sz="1600" b="1" dirty="0" smtClean="0"/>
              <a:t>》</a:t>
            </a:r>
            <a:r>
              <a:rPr lang="zh-CN" altLang="en-US" sz="1600" b="1" dirty="0" smtClean="0"/>
              <a:t>（财税</a:t>
            </a:r>
            <a:r>
              <a:rPr lang="en-US" altLang="zh-CN" sz="1600" b="1" dirty="0" smtClean="0"/>
              <a:t>〔2016〕36</a:t>
            </a:r>
            <a:r>
              <a:rPr lang="zh-CN" altLang="en-US" sz="1600" b="1" dirty="0" smtClean="0"/>
              <a:t>号）第一条第（五）项第</a:t>
            </a:r>
            <a:r>
              <a:rPr lang="en-US" altLang="zh-CN" sz="1600" b="1" dirty="0" smtClean="0"/>
              <a:t>4</a:t>
            </a:r>
            <a:r>
              <a:rPr lang="zh-CN" altLang="en-US" sz="1600" b="1" dirty="0" smtClean="0"/>
              <a:t>点所称的金融商品转让。 </a:t>
            </a:r>
          </a:p>
          <a:p>
            <a:pPr>
              <a:lnSpc>
                <a:spcPts val="2500"/>
              </a:lnSpc>
            </a:pPr>
            <a:r>
              <a:rPr lang="zh-CN" altLang="en-US" sz="1600" b="1" dirty="0" smtClean="0"/>
              <a:t>    三、证券公司、保险公司、金融租赁公司、证券基金管理公司、证券投资基金以及其他经人民银行、银监会、证监会、保监会批准成立且经营金融保险业务的机构发放贷款后，自结息日起</a:t>
            </a:r>
            <a:r>
              <a:rPr lang="en-US" altLang="zh-CN" sz="1600" b="1" dirty="0" smtClean="0"/>
              <a:t>90</a:t>
            </a:r>
            <a:r>
              <a:rPr lang="zh-CN" altLang="en-US" sz="1600" b="1" dirty="0" smtClean="0"/>
              <a:t>天内发生的应收未收利息按现行规定缴纳增值税，自结息日起</a:t>
            </a:r>
            <a:r>
              <a:rPr lang="en-US" altLang="zh-CN" sz="1600" b="1" dirty="0" smtClean="0"/>
              <a:t>90</a:t>
            </a:r>
            <a:r>
              <a:rPr lang="zh-CN" altLang="en-US" sz="1600" b="1" dirty="0" smtClean="0"/>
              <a:t>天后发生的应收未收利息暂不缴纳增值税，待实际收到利息时按规定缴纳增值税。 </a:t>
            </a:r>
          </a:p>
          <a:p>
            <a:pPr>
              <a:lnSpc>
                <a:spcPts val="2500"/>
              </a:lnSpc>
            </a:pPr>
            <a:r>
              <a:rPr lang="zh-CN" altLang="en-US" sz="1600" b="1" dirty="0" smtClean="0"/>
              <a:t>    四、资管产品运营过程中发生的增值税应税行为，以资管产品管理人为增值税纳税人。 </a:t>
            </a:r>
          </a:p>
          <a:p>
            <a:pPr>
              <a:lnSpc>
                <a:spcPts val="2500"/>
              </a:lnSpc>
            </a:pPr>
            <a:r>
              <a:rPr lang="zh-CN" altLang="en-US" sz="1600" b="1" dirty="0" smtClean="0"/>
              <a:t>    五、纳税人</a:t>
            </a:r>
            <a:r>
              <a:rPr lang="en-US" altLang="zh-CN" sz="1600" b="1" dirty="0" smtClean="0"/>
              <a:t>2016</a:t>
            </a:r>
            <a:r>
              <a:rPr lang="zh-CN" altLang="en-US" sz="1600" b="1" dirty="0" smtClean="0"/>
              <a:t>年</a:t>
            </a:r>
            <a:r>
              <a:rPr lang="en-US" altLang="zh-CN" sz="1600" b="1" dirty="0" smtClean="0"/>
              <a:t>1-4</a:t>
            </a:r>
            <a:r>
              <a:rPr lang="zh-CN" altLang="en-US" sz="1600" b="1" dirty="0" smtClean="0"/>
              <a:t>月份转让金融商品出现的负差，可结转下一纳税期，与</a:t>
            </a:r>
            <a:r>
              <a:rPr lang="en-US" altLang="zh-CN" sz="1600" b="1" dirty="0" smtClean="0"/>
              <a:t>2016</a:t>
            </a:r>
            <a:r>
              <a:rPr lang="zh-CN" altLang="en-US" sz="1600" b="1" dirty="0" smtClean="0"/>
              <a:t>年</a:t>
            </a:r>
            <a:r>
              <a:rPr lang="en-US" altLang="zh-CN" sz="1600" b="1" dirty="0" smtClean="0"/>
              <a:t>5-12</a:t>
            </a:r>
            <a:r>
              <a:rPr lang="zh-CN" altLang="en-US" sz="1600" b="1" dirty="0" smtClean="0"/>
              <a:t>月份转让金融商品销售额相抵。 </a:t>
            </a:r>
            <a:endParaRPr lang="zh-CN" altLang="en-US" sz="1600" b="1"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8" presetClass="emph" presetSubtype="0" repeatCount="indefinite" fill="hold" grpId="1" nodeType="withEffect">
                                  <p:stCondLst>
                                    <p:cond delay="4500"/>
                                  </p:stCondLst>
                                  <p:childTnLst>
                                    <p:animRot by="86400000">
                                      <p:cBhvr>
                                        <p:cTn id="9" dur="7000" fill="hold"/>
                                        <p:tgtEl>
                                          <p:spTgt spid="3"/>
                                        </p:tgtEl>
                                        <p:attrNameLst>
                                          <p:attrName>r</p:attrName>
                                        </p:attrNameLst>
                                      </p:cBhvr>
                                    </p:animRot>
                                  </p:childTnLst>
                                </p:cTn>
                              </p:par>
                            </p:childTnLst>
                          </p:cTn>
                        </p:par>
                        <p:par>
                          <p:cTn id="10" fill="hold">
                            <p:stCondLst>
                              <p:cond delay="11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4" name="圆角矩形 3"/>
          <p:cNvSpPr/>
          <p:nvPr/>
        </p:nvSpPr>
        <p:spPr>
          <a:xfrm>
            <a:off x="1346647" y="1413570"/>
            <a:ext cx="10153128" cy="5184576"/>
          </a:xfrm>
          <a:prstGeom prst="round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6"/>
          <p:cNvSpPr/>
          <p:nvPr/>
        </p:nvSpPr>
        <p:spPr bwMode="auto">
          <a:xfrm>
            <a:off x="410543" y="837506"/>
            <a:ext cx="1728192" cy="1720940"/>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椭圆 4"/>
          <p:cNvSpPr/>
          <p:nvPr/>
        </p:nvSpPr>
        <p:spPr>
          <a:xfrm>
            <a:off x="770583" y="1197546"/>
            <a:ext cx="1008112" cy="1008112"/>
          </a:xfrm>
          <a:prstGeom prst="ellipse">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842591" y="1210320"/>
            <a:ext cx="936104" cy="923330"/>
          </a:xfrm>
          <a:prstGeom prst="rect">
            <a:avLst/>
          </a:prstGeom>
          <a:noFill/>
        </p:spPr>
        <p:txBody>
          <a:bodyPr wrap="square" rtlCol="0">
            <a:spAutoFit/>
          </a:bodyPr>
          <a:lstStyle/>
          <a:p>
            <a:r>
              <a:rPr lang="en-US" altLang="zh-CN" sz="5400" b="1" dirty="0" smtClean="0">
                <a:solidFill>
                  <a:schemeClr val="accent6">
                    <a:lumMod val="75000"/>
                  </a:schemeClr>
                </a:solidFill>
              </a:rPr>
              <a:t>01</a:t>
            </a:r>
            <a:endParaRPr lang="zh-CN" altLang="en-US" sz="5400" b="1" dirty="0">
              <a:solidFill>
                <a:schemeClr val="accent6">
                  <a:lumMod val="75000"/>
                </a:schemeClr>
              </a:solidFill>
            </a:endParaRPr>
          </a:p>
        </p:txBody>
      </p:sp>
      <p:sp>
        <p:nvSpPr>
          <p:cNvPr id="8"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税务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634679" y="1873389"/>
            <a:ext cx="9649072" cy="4580741"/>
          </a:xfrm>
          <a:prstGeom prst="rect">
            <a:avLst/>
          </a:prstGeom>
          <a:noFill/>
        </p:spPr>
        <p:txBody>
          <a:bodyPr wrap="square" rtlCol="0">
            <a:spAutoFit/>
          </a:bodyPr>
          <a:lstStyle/>
          <a:p>
            <a:pPr>
              <a:lnSpc>
                <a:spcPts val="2500"/>
              </a:lnSpc>
            </a:pPr>
            <a:r>
              <a:rPr lang="zh-CN" altLang="en-US" sz="1600" b="1" dirty="0" smtClean="0"/>
              <a:t>六、</a:t>
            </a:r>
            <a:r>
              <a:rPr lang="en-US" altLang="zh-CN" sz="1600" b="1" dirty="0" smtClean="0"/>
              <a:t>《</a:t>
            </a:r>
            <a:r>
              <a:rPr lang="zh-CN" altLang="en-US" sz="1600" b="1" dirty="0" smtClean="0"/>
              <a:t>财政部 国家税务总局关于全面推开营业税改征增值税试点的通知</a:t>
            </a:r>
            <a:r>
              <a:rPr lang="en-US" altLang="zh-CN" sz="1600" b="1" dirty="0" smtClean="0"/>
              <a:t>》</a:t>
            </a:r>
            <a:r>
              <a:rPr lang="zh-CN" altLang="en-US" sz="1600" b="1" dirty="0" smtClean="0"/>
              <a:t>（财税</a:t>
            </a:r>
            <a:r>
              <a:rPr lang="en-US" altLang="zh-CN" sz="1600" b="1" dirty="0" smtClean="0"/>
              <a:t>〔2016〕36</a:t>
            </a:r>
            <a:r>
              <a:rPr lang="zh-CN" altLang="en-US" sz="1600" b="1" dirty="0" smtClean="0"/>
              <a:t>号）所称“人民银行、银监会或者商务部批准”、“商务部授权的省级商务主管部门和国家经济技术开发区批准”从事融资租赁业务（含融资性售后回租业务）的试点纳税人（含试点纳税人中的一般纳税人），包括经上述部门备案从事融资租赁业务的试点纳税人。 </a:t>
            </a:r>
          </a:p>
          <a:p>
            <a:pPr>
              <a:lnSpc>
                <a:spcPts val="2500"/>
              </a:lnSpc>
            </a:pPr>
            <a:r>
              <a:rPr lang="zh-CN" altLang="en-US" sz="1600" b="1" dirty="0" smtClean="0"/>
              <a:t>    七、</a:t>
            </a:r>
            <a:r>
              <a:rPr lang="en-US" altLang="zh-CN" sz="1600" b="1" dirty="0" smtClean="0"/>
              <a:t>《</a:t>
            </a:r>
            <a:r>
              <a:rPr lang="zh-CN" altLang="en-US" sz="1600" b="1" dirty="0" smtClean="0"/>
              <a:t>营业税改征增值税试点有关事项的规定</a:t>
            </a:r>
            <a:r>
              <a:rPr lang="en-US" altLang="zh-CN" sz="1600" b="1" dirty="0" smtClean="0"/>
              <a:t>》</a:t>
            </a:r>
            <a:r>
              <a:rPr lang="zh-CN" altLang="en-US" sz="1600" b="1" dirty="0" smtClean="0"/>
              <a:t>（财税</a:t>
            </a:r>
            <a:r>
              <a:rPr lang="en-US" altLang="zh-CN" sz="1600" b="1" dirty="0" smtClean="0"/>
              <a:t>〔2016〕36</a:t>
            </a:r>
            <a:r>
              <a:rPr lang="zh-CN" altLang="en-US" sz="1600" b="1" dirty="0" smtClean="0"/>
              <a:t>号）第一条第（三）项第</a:t>
            </a:r>
            <a:r>
              <a:rPr lang="en-US" altLang="zh-CN" sz="1600" b="1" dirty="0" smtClean="0"/>
              <a:t>10</a:t>
            </a:r>
            <a:r>
              <a:rPr lang="zh-CN" altLang="en-US" sz="1600" b="1" dirty="0" smtClean="0"/>
              <a:t>点中“向政府部门支付的土地价款”，包括土地受让人向政府部门支付的征地和拆迁补偿费用、土地前期开发费用和土地出让收益等。 </a:t>
            </a:r>
          </a:p>
          <a:p>
            <a:pPr>
              <a:lnSpc>
                <a:spcPts val="2500"/>
              </a:lnSpc>
            </a:pPr>
            <a:r>
              <a:rPr lang="zh-CN" altLang="en-US" sz="1600" b="1" dirty="0" smtClean="0"/>
              <a:t>    房地产开发企业中的一般纳税人销售其开发的房地产项目（选择简易计税方法的房地产老项目除外），在取得土地时向其他单位或个人支付的拆迁补偿费用也允许在计算销售额时扣除。纳税人按上述规定扣除拆迁补偿费用时，应提供拆迁协议、拆迁双方支付和取得拆迁补偿费用凭证等能够证明拆迁补偿费用真实性的材料。 </a:t>
            </a:r>
          </a:p>
          <a:p>
            <a:pPr>
              <a:lnSpc>
                <a:spcPts val="2500"/>
              </a:lnSpc>
            </a:pPr>
            <a:r>
              <a:rPr lang="zh-CN" altLang="en-US" sz="1600" b="1" dirty="0" smtClean="0"/>
              <a:t>    八、房地产开发企业（包括多个房地产开发企业组成的联合体）受让土地向政府部门支付土地价款后，设立项目公司对该受让土地进行开发，同时符合下列条件的，可由项目公司按规定扣除房地产开发企业向政府部门支付的土地价款。 </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8" presetClass="emph" presetSubtype="0" repeatCount="indefinite" fill="hold" grpId="1" nodeType="withEffect">
                                  <p:stCondLst>
                                    <p:cond delay="4500"/>
                                  </p:stCondLst>
                                  <p:childTnLst>
                                    <p:animRot by="86400000">
                                      <p:cBhvr>
                                        <p:cTn id="9" dur="7000" fill="hold"/>
                                        <p:tgtEl>
                                          <p:spTgt spid="3"/>
                                        </p:tgtEl>
                                        <p:attrNameLst>
                                          <p:attrName>r</p:attrName>
                                        </p:attrNameLst>
                                      </p:cBhvr>
                                    </p:animRot>
                                  </p:childTnLst>
                                </p:cTn>
                              </p:par>
                            </p:childTnLst>
                          </p:cTn>
                        </p:par>
                        <p:par>
                          <p:cTn id="10" fill="hold">
                            <p:stCondLst>
                              <p:cond delay="11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4" name="圆角矩形 3"/>
          <p:cNvSpPr/>
          <p:nvPr/>
        </p:nvSpPr>
        <p:spPr>
          <a:xfrm>
            <a:off x="1346647" y="1413570"/>
            <a:ext cx="10153128" cy="5184576"/>
          </a:xfrm>
          <a:prstGeom prst="round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6"/>
          <p:cNvSpPr/>
          <p:nvPr/>
        </p:nvSpPr>
        <p:spPr bwMode="auto">
          <a:xfrm>
            <a:off x="410543" y="837506"/>
            <a:ext cx="1728192" cy="1720940"/>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椭圆 4"/>
          <p:cNvSpPr/>
          <p:nvPr/>
        </p:nvSpPr>
        <p:spPr>
          <a:xfrm>
            <a:off x="770583" y="1197546"/>
            <a:ext cx="1008112" cy="1008112"/>
          </a:xfrm>
          <a:prstGeom prst="ellipse">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842591" y="1210320"/>
            <a:ext cx="936104" cy="923330"/>
          </a:xfrm>
          <a:prstGeom prst="rect">
            <a:avLst/>
          </a:prstGeom>
          <a:noFill/>
        </p:spPr>
        <p:txBody>
          <a:bodyPr wrap="square" rtlCol="0">
            <a:spAutoFit/>
          </a:bodyPr>
          <a:lstStyle/>
          <a:p>
            <a:r>
              <a:rPr lang="en-US" altLang="zh-CN" sz="5400" b="1" dirty="0" smtClean="0">
                <a:solidFill>
                  <a:schemeClr val="accent6">
                    <a:lumMod val="75000"/>
                  </a:schemeClr>
                </a:solidFill>
              </a:rPr>
              <a:t>01</a:t>
            </a:r>
            <a:endParaRPr lang="zh-CN" altLang="en-US" sz="5400" b="1" dirty="0">
              <a:solidFill>
                <a:schemeClr val="accent6">
                  <a:lumMod val="75000"/>
                </a:schemeClr>
              </a:solidFill>
            </a:endParaRPr>
          </a:p>
        </p:txBody>
      </p:sp>
      <p:sp>
        <p:nvSpPr>
          <p:cNvPr id="8"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税务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634679" y="1629594"/>
            <a:ext cx="9649072" cy="4871334"/>
          </a:xfrm>
          <a:prstGeom prst="rect">
            <a:avLst/>
          </a:prstGeom>
          <a:noFill/>
        </p:spPr>
        <p:txBody>
          <a:bodyPr wrap="square" rtlCol="0">
            <a:spAutoFit/>
          </a:bodyPr>
          <a:lstStyle/>
          <a:p>
            <a:pPr>
              <a:lnSpc>
                <a:spcPts val="2500"/>
              </a:lnSpc>
            </a:pPr>
            <a:r>
              <a:rPr lang="zh-CN" altLang="en-US" sz="1600" b="1" dirty="0" smtClean="0"/>
              <a:t>    （一）房地产开发企业、项目公司、政府部门三方签订变更协议或补充合同，将土地受让人变更为项目公司； </a:t>
            </a:r>
          </a:p>
          <a:p>
            <a:pPr>
              <a:lnSpc>
                <a:spcPts val="2500"/>
              </a:lnSpc>
            </a:pPr>
            <a:r>
              <a:rPr lang="zh-CN" altLang="en-US" sz="1600" b="1" dirty="0" smtClean="0"/>
              <a:t>    （二）政府部门出让土地的用途、规划等条件不变的情况下，签署变更协议或补充合同时，土地价款总额不变； </a:t>
            </a:r>
          </a:p>
          <a:p>
            <a:pPr>
              <a:lnSpc>
                <a:spcPts val="2500"/>
              </a:lnSpc>
            </a:pPr>
            <a:r>
              <a:rPr lang="zh-CN" altLang="en-US" sz="1600" b="1" dirty="0" smtClean="0"/>
              <a:t>    （三）项目公司的全部股权由受让土地的房地产开发企业持有。 </a:t>
            </a:r>
          </a:p>
          <a:p>
            <a:pPr>
              <a:lnSpc>
                <a:spcPts val="2500"/>
              </a:lnSpc>
            </a:pPr>
            <a:r>
              <a:rPr lang="zh-CN" altLang="en-US" sz="1600" b="1" dirty="0" smtClean="0"/>
              <a:t>    九、提供餐饮服务的纳税人销售的外卖食品，按照“餐饮服务”缴纳增值税。 </a:t>
            </a:r>
          </a:p>
          <a:p>
            <a:pPr>
              <a:lnSpc>
                <a:spcPts val="2500"/>
              </a:lnSpc>
            </a:pPr>
            <a:r>
              <a:rPr lang="zh-CN" altLang="en-US" sz="1600" b="1" dirty="0" smtClean="0"/>
              <a:t>    十、宾馆、旅馆、旅社、度假村和其他经营性住宿场所提供会议场地及配套服务的活动，按照“会议展览服务”缴纳增值税。 </a:t>
            </a:r>
          </a:p>
          <a:p>
            <a:pPr>
              <a:lnSpc>
                <a:spcPts val="2500"/>
              </a:lnSpc>
            </a:pPr>
            <a:r>
              <a:rPr lang="zh-CN" altLang="en-US" sz="1600" b="1" dirty="0" smtClean="0"/>
              <a:t>    十一、纳税人在游览场所经营索道、摆渡车、电瓶车、游船等取得的收入，按照“文化体育服务”缴纳增值税。 </a:t>
            </a:r>
          </a:p>
          <a:p>
            <a:pPr>
              <a:lnSpc>
                <a:spcPts val="2500"/>
              </a:lnSpc>
            </a:pPr>
            <a:r>
              <a:rPr lang="zh-CN" altLang="en-US" sz="1600" b="1" dirty="0" smtClean="0"/>
              <a:t>    十二、非企业性单位中的一般纳税人提供的研发和技术服务、信息技术服务、鉴证咨询服务，以及销售技术、著作权等无形资产，可以选择简易计税方法按照</a:t>
            </a:r>
            <a:r>
              <a:rPr lang="en-US" altLang="zh-CN" sz="1600" b="1" dirty="0" smtClean="0"/>
              <a:t>3%</a:t>
            </a:r>
            <a:r>
              <a:rPr lang="zh-CN" altLang="en-US" sz="1600" b="1" dirty="0" smtClean="0"/>
              <a:t>征收率计算缴纳增值税。 </a:t>
            </a:r>
          </a:p>
          <a:p>
            <a:pPr>
              <a:lnSpc>
                <a:spcPts val="2500"/>
              </a:lnSpc>
            </a:pPr>
            <a:r>
              <a:rPr lang="zh-CN" altLang="en-US" sz="1600" b="1" dirty="0" smtClean="0"/>
              <a:t>    非企业性单位中的一般纳税人提供</a:t>
            </a:r>
            <a:r>
              <a:rPr lang="en-US" altLang="zh-CN" sz="1600" b="1" dirty="0" smtClean="0"/>
              <a:t>《</a:t>
            </a:r>
            <a:r>
              <a:rPr lang="zh-CN" altLang="en-US" sz="1600" b="1" dirty="0" smtClean="0"/>
              <a:t>营业税改征增值税试点过渡政策的规定</a:t>
            </a:r>
            <a:r>
              <a:rPr lang="en-US" altLang="zh-CN" sz="1600" b="1" dirty="0" smtClean="0"/>
              <a:t>》</a:t>
            </a:r>
            <a:r>
              <a:rPr lang="zh-CN" altLang="en-US" sz="1600" b="1" dirty="0" smtClean="0"/>
              <a:t>（财税</a:t>
            </a:r>
            <a:r>
              <a:rPr lang="en-US" altLang="zh-CN" sz="1600" b="1" dirty="0" smtClean="0"/>
              <a:t>〔2016〕36</a:t>
            </a:r>
            <a:r>
              <a:rPr lang="zh-CN" altLang="en-US" sz="1600" b="1" dirty="0" smtClean="0"/>
              <a:t>号）第一条第（二十六）项中的“技术转让、技术开发和与之相关的技术咨询、技术服务”，可以参照上述规定，选择简易计税方法按照</a:t>
            </a:r>
            <a:r>
              <a:rPr lang="en-US" altLang="zh-CN" sz="1600" b="1" dirty="0" smtClean="0"/>
              <a:t>3%</a:t>
            </a:r>
            <a:r>
              <a:rPr lang="zh-CN" altLang="en-US" sz="1600" b="1" dirty="0" smtClean="0"/>
              <a:t>征收率计算缴纳增值税。 </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8" presetClass="emph" presetSubtype="0" repeatCount="indefinite" fill="hold" grpId="1" nodeType="withEffect">
                                  <p:stCondLst>
                                    <p:cond delay="4500"/>
                                  </p:stCondLst>
                                  <p:childTnLst>
                                    <p:animRot by="86400000">
                                      <p:cBhvr>
                                        <p:cTn id="9" dur="7000" fill="hold"/>
                                        <p:tgtEl>
                                          <p:spTgt spid="3"/>
                                        </p:tgtEl>
                                        <p:attrNameLst>
                                          <p:attrName>r</p:attrName>
                                        </p:attrNameLst>
                                      </p:cBhvr>
                                    </p:animRot>
                                  </p:childTnLst>
                                </p:cTn>
                              </p:par>
                            </p:childTnLst>
                          </p:cTn>
                        </p:par>
                        <p:par>
                          <p:cTn id="10" fill="hold">
                            <p:stCondLst>
                              <p:cond delay="11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4" name="圆角矩形 3"/>
          <p:cNvSpPr/>
          <p:nvPr/>
        </p:nvSpPr>
        <p:spPr>
          <a:xfrm>
            <a:off x="1346647" y="1413570"/>
            <a:ext cx="10153128" cy="5184576"/>
          </a:xfrm>
          <a:prstGeom prst="round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6"/>
          <p:cNvSpPr/>
          <p:nvPr/>
        </p:nvSpPr>
        <p:spPr bwMode="auto">
          <a:xfrm>
            <a:off x="410543" y="837506"/>
            <a:ext cx="1728192" cy="1720940"/>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椭圆 4"/>
          <p:cNvSpPr/>
          <p:nvPr/>
        </p:nvSpPr>
        <p:spPr>
          <a:xfrm>
            <a:off x="770583" y="1197546"/>
            <a:ext cx="1008112" cy="1008112"/>
          </a:xfrm>
          <a:prstGeom prst="ellipse">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842591" y="1210320"/>
            <a:ext cx="936104" cy="923330"/>
          </a:xfrm>
          <a:prstGeom prst="rect">
            <a:avLst/>
          </a:prstGeom>
          <a:noFill/>
        </p:spPr>
        <p:txBody>
          <a:bodyPr wrap="square" rtlCol="0">
            <a:spAutoFit/>
          </a:bodyPr>
          <a:lstStyle/>
          <a:p>
            <a:r>
              <a:rPr lang="en-US" altLang="zh-CN" sz="5400" b="1" dirty="0" smtClean="0">
                <a:solidFill>
                  <a:schemeClr val="accent6">
                    <a:lumMod val="75000"/>
                  </a:schemeClr>
                </a:solidFill>
              </a:rPr>
              <a:t>01</a:t>
            </a:r>
            <a:endParaRPr lang="zh-CN" altLang="en-US" sz="5400" b="1" dirty="0">
              <a:solidFill>
                <a:schemeClr val="accent6">
                  <a:lumMod val="75000"/>
                </a:schemeClr>
              </a:solidFill>
            </a:endParaRPr>
          </a:p>
        </p:txBody>
      </p:sp>
      <p:sp>
        <p:nvSpPr>
          <p:cNvPr id="8"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税务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634679" y="1406212"/>
            <a:ext cx="9649072" cy="5191934"/>
          </a:xfrm>
          <a:prstGeom prst="rect">
            <a:avLst/>
          </a:prstGeom>
          <a:noFill/>
        </p:spPr>
        <p:txBody>
          <a:bodyPr wrap="square" rtlCol="0">
            <a:spAutoFit/>
          </a:bodyPr>
          <a:lstStyle/>
          <a:p>
            <a:pPr>
              <a:lnSpc>
                <a:spcPts val="2500"/>
              </a:lnSpc>
            </a:pPr>
            <a:r>
              <a:rPr lang="zh-CN" altLang="en-US" sz="1600" b="1" dirty="0" smtClean="0"/>
              <a:t>    十三、一般纳税人提供教育辅助服务，可以选择简易计税方法按照</a:t>
            </a:r>
            <a:r>
              <a:rPr lang="en-US" altLang="zh-CN" sz="1600" b="1" dirty="0" smtClean="0"/>
              <a:t>3%</a:t>
            </a:r>
            <a:r>
              <a:rPr lang="zh-CN" altLang="en-US" sz="1600" b="1" dirty="0" smtClean="0"/>
              <a:t>征收率计算缴纳增值税。 </a:t>
            </a:r>
          </a:p>
          <a:p>
            <a:pPr>
              <a:lnSpc>
                <a:spcPts val="2500"/>
              </a:lnSpc>
            </a:pPr>
            <a:r>
              <a:rPr lang="zh-CN" altLang="en-US" sz="1600" b="1" dirty="0" smtClean="0"/>
              <a:t>    十四、纳税人提供武装守护押运服务，按照“安全保护服务”缴纳增值税。 </a:t>
            </a:r>
          </a:p>
          <a:p>
            <a:pPr>
              <a:lnSpc>
                <a:spcPts val="2500"/>
              </a:lnSpc>
            </a:pPr>
            <a:r>
              <a:rPr lang="zh-CN" altLang="en-US" sz="1600" b="1" dirty="0" smtClean="0"/>
              <a:t>    十五、物业服务企业为业主提供的装修服务，按照“建筑服务”缴纳增值税。 </a:t>
            </a:r>
          </a:p>
          <a:p>
            <a:pPr>
              <a:lnSpc>
                <a:spcPts val="2500"/>
              </a:lnSpc>
            </a:pPr>
            <a:r>
              <a:rPr lang="zh-CN" altLang="en-US" sz="1600" b="1" dirty="0" smtClean="0"/>
              <a:t>    十六、纳税人将建筑施工设备出租给他人使用并配备操作人员的，按照“建筑服务”缴纳增值税。 </a:t>
            </a:r>
          </a:p>
          <a:p>
            <a:pPr>
              <a:lnSpc>
                <a:spcPts val="2500"/>
              </a:lnSpc>
            </a:pPr>
            <a:r>
              <a:rPr lang="zh-CN" altLang="en-US" sz="1600" b="1" dirty="0" smtClean="0"/>
              <a:t>    十七、自</a:t>
            </a:r>
            <a:r>
              <a:rPr lang="en-US" altLang="zh-CN" sz="1600" b="1" dirty="0" smtClean="0"/>
              <a:t>2017</a:t>
            </a:r>
            <a:r>
              <a:rPr lang="zh-CN" altLang="en-US" sz="1600" b="1" dirty="0" smtClean="0"/>
              <a:t>年</a:t>
            </a:r>
            <a:r>
              <a:rPr lang="en-US" altLang="zh-CN" sz="1600" b="1" dirty="0" smtClean="0"/>
              <a:t>1</a:t>
            </a:r>
            <a:r>
              <a:rPr lang="zh-CN" altLang="en-US" sz="1600" b="1" dirty="0" smtClean="0"/>
              <a:t>月</a:t>
            </a:r>
            <a:r>
              <a:rPr lang="en-US" altLang="zh-CN" sz="1600" b="1" dirty="0" smtClean="0"/>
              <a:t>1</a:t>
            </a:r>
            <a:r>
              <a:rPr lang="zh-CN" altLang="en-US" sz="1600" b="1" dirty="0" smtClean="0"/>
              <a:t>日起，生产企业销售自产的海洋工程结构物，或者融资租赁企业及其设立的项目子公司、金融租赁公司及其设立的项目子公司购买并以融资租赁方式出租的国内生产企业生产的海洋工程结构物，应按规定缴纳增值税，不再适用</a:t>
            </a:r>
            <a:r>
              <a:rPr lang="en-US" altLang="zh-CN" sz="1600" b="1" dirty="0" smtClean="0"/>
              <a:t>《</a:t>
            </a:r>
            <a:r>
              <a:rPr lang="zh-CN" altLang="en-US" sz="1600" b="1" dirty="0" smtClean="0"/>
              <a:t>财政部国家税务总局关于出口货物劳务增值税和消费税政策的通知</a:t>
            </a:r>
            <a:r>
              <a:rPr lang="en-US" altLang="zh-CN" sz="1600" b="1" dirty="0" smtClean="0"/>
              <a:t>》</a:t>
            </a:r>
            <a:r>
              <a:rPr lang="zh-CN" altLang="en-US" sz="1600" b="1" dirty="0" smtClean="0"/>
              <a:t>（财税</a:t>
            </a:r>
            <a:r>
              <a:rPr lang="en-US" altLang="zh-CN" sz="1600" b="1" dirty="0" smtClean="0"/>
              <a:t>〔2012〕39</a:t>
            </a:r>
            <a:r>
              <a:rPr lang="zh-CN" altLang="en-US" sz="1600" b="1" dirty="0" smtClean="0"/>
              <a:t>号）或者</a:t>
            </a:r>
            <a:r>
              <a:rPr lang="en-US" altLang="zh-CN" sz="1600" b="1" dirty="0" smtClean="0"/>
              <a:t>《</a:t>
            </a:r>
            <a:r>
              <a:rPr lang="zh-CN" altLang="en-US" sz="1600" b="1" dirty="0" smtClean="0"/>
              <a:t>财政部国家税务总局关于在全国开展融资租赁货物出口退税政策试点的通知</a:t>
            </a:r>
            <a:r>
              <a:rPr lang="en-US" altLang="zh-CN" sz="1600" b="1" dirty="0" smtClean="0"/>
              <a:t>》</a:t>
            </a:r>
            <a:r>
              <a:rPr lang="zh-CN" altLang="en-US" sz="1600" b="1" dirty="0" smtClean="0"/>
              <a:t>（财税</a:t>
            </a:r>
            <a:r>
              <a:rPr lang="en-US" altLang="zh-CN" sz="1600" b="1" dirty="0" smtClean="0"/>
              <a:t>〔2014〕62</a:t>
            </a:r>
            <a:r>
              <a:rPr lang="zh-CN" altLang="en-US" sz="1600" b="1" dirty="0" smtClean="0"/>
              <a:t>号）规定的增值税出口退税政策，但购买方或者承租方为按实物征收增值税的中外合作油（气）田开采企业的除外。 </a:t>
            </a:r>
          </a:p>
          <a:p>
            <a:pPr>
              <a:lnSpc>
                <a:spcPts val="2500"/>
              </a:lnSpc>
            </a:pPr>
            <a:r>
              <a:rPr lang="zh-CN" altLang="en-US" sz="1600" b="1" dirty="0" smtClean="0"/>
              <a:t>    </a:t>
            </a:r>
            <a:r>
              <a:rPr lang="en-US" altLang="zh-CN" sz="1600" b="1" dirty="0" smtClean="0"/>
              <a:t>2017</a:t>
            </a:r>
            <a:r>
              <a:rPr lang="zh-CN" altLang="en-US" sz="1600" b="1" dirty="0" smtClean="0"/>
              <a:t>年</a:t>
            </a:r>
            <a:r>
              <a:rPr lang="en-US" altLang="zh-CN" sz="1600" b="1" dirty="0" smtClean="0"/>
              <a:t>1</a:t>
            </a:r>
            <a:r>
              <a:rPr lang="zh-CN" altLang="en-US" sz="1600" b="1" dirty="0" smtClean="0"/>
              <a:t>月</a:t>
            </a:r>
            <a:r>
              <a:rPr lang="en-US" altLang="zh-CN" sz="1600" b="1" dirty="0" smtClean="0"/>
              <a:t>1</a:t>
            </a:r>
            <a:r>
              <a:rPr lang="zh-CN" altLang="en-US" sz="1600" b="1" dirty="0" smtClean="0"/>
              <a:t>日前签订的海洋工程结构物销售合同或者融资租赁合同，在合同到期前，可继续按现行相关出口退税政策执行。 </a:t>
            </a:r>
          </a:p>
          <a:p>
            <a:pPr>
              <a:lnSpc>
                <a:spcPts val="2500"/>
              </a:lnSpc>
            </a:pPr>
            <a:r>
              <a:rPr lang="zh-CN" altLang="en-US" sz="1600" b="1" dirty="0" smtClean="0"/>
              <a:t>    十八、本通知除第十七条规定的政策外，其他均自</a:t>
            </a:r>
            <a:r>
              <a:rPr lang="en-US" altLang="zh-CN" sz="1600" b="1" dirty="0" smtClean="0"/>
              <a:t>2016</a:t>
            </a:r>
            <a:r>
              <a:rPr lang="zh-CN" altLang="en-US" sz="1600" b="1" dirty="0" smtClean="0"/>
              <a:t>年</a:t>
            </a:r>
            <a:r>
              <a:rPr lang="en-US" altLang="zh-CN" sz="1600" b="1" dirty="0" smtClean="0"/>
              <a:t>5</a:t>
            </a:r>
            <a:r>
              <a:rPr lang="zh-CN" altLang="en-US" sz="1600" b="1" dirty="0" smtClean="0"/>
              <a:t>月</a:t>
            </a:r>
            <a:r>
              <a:rPr lang="en-US" altLang="zh-CN" sz="1600" b="1" dirty="0" smtClean="0"/>
              <a:t>1</a:t>
            </a:r>
            <a:r>
              <a:rPr lang="zh-CN" altLang="en-US" sz="1600" b="1" dirty="0" smtClean="0"/>
              <a:t>日起执行。此前已征的应予免征或不征的增值税，可抵减纳税人以后月份应缴纳的增值税。</a:t>
            </a:r>
          </a:p>
          <a:p>
            <a:pPr algn="r">
              <a:lnSpc>
                <a:spcPts val="2500"/>
              </a:lnSpc>
            </a:pPr>
            <a:r>
              <a:rPr lang="zh-CN" altLang="en-US" sz="1600" b="1" dirty="0" smtClean="0"/>
              <a:t>    财政部 国家税务总局 </a:t>
            </a:r>
          </a:p>
          <a:p>
            <a:pPr algn="r">
              <a:lnSpc>
                <a:spcPts val="2500"/>
              </a:lnSpc>
            </a:pPr>
            <a:r>
              <a:rPr lang="zh-CN" altLang="en-US" sz="1600" b="1" dirty="0" smtClean="0"/>
              <a:t>    </a:t>
            </a:r>
            <a:r>
              <a:rPr lang="en-US" altLang="zh-CN" sz="1600" b="1" dirty="0" smtClean="0"/>
              <a:t>2016</a:t>
            </a:r>
            <a:r>
              <a:rPr lang="zh-CN" altLang="en-US" sz="1600" b="1" dirty="0" smtClean="0"/>
              <a:t>年</a:t>
            </a:r>
            <a:r>
              <a:rPr lang="en-US" altLang="zh-CN" sz="1600" b="1" dirty="0" smtClean="0"/>
              <a:t>12</a:t>
            </a:r>
            <a:r>
              <a:rPr lang="zh-CN" altLang="en-US" sz="1600" b="1" dirty="0" smtClean="0"/>
              <a:t>月</a:t>
            </a:r>
            <a:r>
              <a:rPr lang="en-US" altLang="zh-CN" sz="1600" b="1" dirty="0" smtClean="0"/>
              <a:t>21</a:t>
            </a:r>
            <a:r>
              <a:rPr lang="zh-CN" altLang="en-US" sz="1600" b="1" dirty="0" smtClean="0"/>
              <a:t>日</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8" presetClass="emph" presetSubtype="0" repeatCount="indefinite" fill="hold" grpId="1" nodeType="withEffect">
                                  <p:stCondLst>
                                    <p:cond delay="4500"/>
                                  </p:stCondLst>
                                  <p:childTnLst>
                                    <p:animRot by="86400000">
                                      <p:cBhvr>
                                        <p:cTn id="9" dur="7000" fill="hold"/>
                                        <p:tgtEl>
                                          <p:spTgt spid="3"/>
                                        </p:tgtEl>
                                        <p:attrNameLst>
                                          <p:attrName>r</p:attrName>
                                        </p:attrNameLst>
                                      </p:cBhvr>
                                    </p:animRot>
                                  </p:childTnLst>
                                </p:cTn>
                              </p:par>
                            </p:childTnLst>
                          </p:cTn>
                        </p:par>
                        <p:par>
                          <p:cTn id="10" fill="hold">
                            <p:stCondLst>
                              <p:cond delay="11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4" name="圆角矩形 3"/>
          <p:cNvSpPr/>
          <p:nvPr/>
        </p:nvSpPr>
        <p:spPr>
          <a:xfrm>
            <a:off x="1346647" y="1413570"/>
            <a:ext cx="10153128" cy="5184576"/>
          </a:xfrm>
          <a:prstGeom prst="round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6"/>
          <p:cNvSpPr/>
          <p:nvPr/>
        </p:nvSpPr>
        <p:spPr bwMode="auto">
          <a:xfrm>
            <a:off x="410543" y="837506"/>
            <a:ext cx="1728192" cy="1720940"/>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椭圆 4"/>
          <p:cNvSpPr/>
          <p:nvPr/>
        </p:nvSpPr>
        <p:spPr>
          <a:xfrm>
            <a:off x="770583" y="1197546"/>
            <a:ext cx="1008112" cy="1008112"/>
          </a:xfrm>
          <a:prstGeom prst="ellipse">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842591" y="1210320"/>
            <a:ext cx="936104" cy="923330"/>
          </a:xfrm>
          <a:prstGeom prst="rect">
            <a:avLst/>
          </a:prstGeom>
          <a:noFill/>
        </p:spPr>
        <p:txBody>
          <a:bodyPr wrap="square" rtlCol="0">
            <a:spAutoFit/>
          </a:bodyPr>
          <a:lstStyle/>
          <a:p>
            <a:r>
              <a:rPr lang="en-US" altLang="zh-CN" sz="5400" b="1" dirty="0" smtClean="0">
                <a:solidFill>
                  <a:schemeClr val="accent6">
                    <a:lumMod val="75000"/>
                  </a:schemeClr>
                </a:solidFill>
              </a:rPr>
              <a:t>02</a:t>
            </a:r>
            <a:endParaRPr lang="zh-CN" altLang="en-US" sz="5400" b="1" dirty="0">
              <a:solidFill>
                <a:schemeClr val="accent6">
                  <a:lumMod val="75000"/>
                </a:schemeClr>
              </a:solidFill>
            </a:endParaRPr>
          </a:p>
        </p:txBody>
      </p:sp>
      <p:sp>
        <p:nvSpPr>
          <p:cNvPr id="7" name="矩形 6"/>
          <p:cNvSpPr/>
          <p:nvPr/>
        </p:nvSpPr>
        <p:spPr>
          <a:xfrm>
            <a:off x="3506887" y="405458"/>
            <a:ext cx="5112568" cy="83099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ctr"/>
            <a:r>
              <a:rPr lang="zh-CN" altLang="en-US" b="1" dirty="0" smtClean="0"/>
              <a:t>关于发行</a:t>
            </a:r>
            <a:r>
              <a:rPr lang="en-US" altLang="zh-CN" b="1" dirty="0" smtClean="0"/>
              <a:t>2016</a:t>
            </a:r>
            <a:r>
              <a:rPr lang="zh-CN" altLang="en-US" b="1" dirty="0" smtClean="0"/>
              <a:t>年印花税票的公告</a:t>
            </a:r>
          </a:p>
          <a:p>
            <a:pPr algn="ctr"/>
            <a:r>
              <a:rPr lang="zh-CN" altLang="en-US" b="1" dirty="0" smtClean="0"/>
              <a:t>国家税务总局公告</a:t>
            </a:r>
            <a:r>
              <a:rPr lang="en-US" altLang="zh-CN" b="1" dirty="0" smtClean="0"/>
              <a:t>2016</a:t>
            </a:r>
            <a:r>
              <a:rPr lang="zh-CN" altLang="en-US" b="1" dirty="0" smtClean="0"/>
              <a:t>年第</a:t>
            </a:r>
            <a:r>
              <a:rPr lang="en-US" altLang="zh-CN" b="1" dirty="0" smtClean="0"/>
              <a:t>85</a:t>
            </a:r>
            <a:r>
              <a:rPr lang="zh-CN" altLang="en-US" b="1" dirty="0" smtClean="0"/>
              <a:t>号</a:t>
            </a:r>
            <a:endParaRPr lang="zh-CN" altLang="en-US" b="1" dirty="0"/>
          </a:p>
        </p:txBody>
      </p:sp>
      <p:sp>
        <p:nvSpPr>
          <p:cNvPr id="8"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税务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706687" y="1629594"/>
            <a:ext cx="9433048" cy="4752583"/>
          </a:xfrm>
          <a:prstGeom prst="rect">
            <a:avLst/>
          </a:prstGeom>
          <a:noFill/>
        </p:spPr>
        <p:txBody>
          <a:bodyPr wrap="square" rtlCol="0">
            <a:spAutoFit/>
          </a:bodyPr>
          <a:lstStyle/>
          <a:p>
            <a:pPr algn="ctr"/>
            <a:r>
              <a:rPr lang="en-US" altLang="zh-CN" sz="1600" dirty="0" smtClean="0"/>
              <a:t>2017-01-09</a:t>
            </a:r>
          </a:p>
          <a:p>
            <a:pPr algn="ctr"/>
            <a:endParaRPr lang="zh-CN" altLang="en-US" sz="1600" dirty="0" smtClean="0"/>
          </a:p>
          <a:p>
            <a:pPr>
              <a:lnSpc>
                <a:spcPts val="2500"/>
              </a:lnSpc>
            </a:pPr>
            <a:r>
              <a:rPr lang="zh-CN" altLang="en-US" sz="1600" b="1" dirty="0" smtClean="0"/>
              <a:t>    </a:t>
            </a:r>
            <a:r>
              <a:rPr lang="en-US" altLang="zh-CN" sz="1600" b="1" dirty="0" smtClean="0"/>
              <a:t>2016</a:t>
            </a:r>
            <a:r>
              <a:rPr lang="zh-CN" altLang="en-US" sz="1600" b="1" dirty="0" smtClean="0"/>
              <a:t>年印花税票已印制完成并开始发行，现将有关事项公告如下： </a:t>
            </a:r>
          </a:p>
          <a:p>
            <a:pPr>
              <a:lnSpc>
                <a:spcPts val="2500"/>
              </a:lnSpc>
            </a:pPr>
            <a:r>
              <a:rPr lang="zh-CN" altLang="en-US" sz="1600" b="1" dirty="0" smtClean="0"/>
              <a:t>    一、税票图案内容 </a:t>
            </a:r>
          </a:p>
          <a:p>
            <a:pPr>
              <a:lnSpc>
                <a:spcPts val="2500"/>
              </a:lnSpc>
            </a:pPr>
            <a:r>
              <a:rPr lang="zh-CN" altLang="en-US" sz="1600" b="1" dirty="0" smtClean="0"/>
              <a:t>    </a:t>
            </a:r>
            <a:r>
              <a:rPr lang="en-US" altLang="zh-CN" sz="1600" b="1" dirty="0" smtClean="0"/>
              <a:t>2016</a:t>
            </a:r>
            <a:r>
              <a:rPr lang="zh-CN" altLang="en-US" sz="1600" b="1" dirty="0" smtClean="0"/>
              <a:t>年印花税票以“荆关楚市”为题材，一套</a:t>
            </a:r>
            <a:r>
              <a:rPr lang="en-US" altLang="zh-CN" sz="1600" b="1" dirty="0" smtClean="0"/>
              <a:t>9</a:t>
            </a:r>
            <a:r>
              <a:rPr lang="zh-CN" altLang="en-US" sz="1600" b="1" dirty="0" smtClean="0"/>
              <a:t>枚，各面值及图名分别为：</a:t>
            </a:r>
            <a:r>
              <a:rPr lang="en-US" altLang="zh-CN" sz="1600" b="1" dirty="0" smtClean="0"/>
              <a:t>1</a:t>
            </a:r>
            <a:r>
              <a:rPr lang="zh-CN" altLang="en-US" sz="1600" b="1" dirty="0" smtClean="0"/>
              <a:t>角（荆关楚市</a:t>
            </a:r>
            <a:r>
              <a:rPr lang="en-US" altLang="zh-CN" sz="1600" b="1" dirty="0" smtClean="0"/>
              <a:t>-</a:t>
            </a:r>
            <a:r>
              <a:rPr lang="zh-CN" altLang="en-US" sz="1600" b="1" dirty="0" smtClean="0"/>
              <a:t>神农兴耕）、</a:t>
            </a:r>
            <a:r>
              <a:rPr lang="en-US" altLang="zh-CN" sz="1600" b="1" dirty="0" smtClean="0"/>
              <a:t>2</a:t>
            </a:r>
            <a:r>
              <a:rPr lang="zh-CN" altLang="en-US" sz="1600" b="1" dirty="0" smtClean="0"/>
              <a:t>角（荆关楚市</a:t>
            </a:r>
            <a:r>
              <a:rPr lang="en-US" altLang="zh-CN" sz="1600" b="1" dirty="0" smtClean="0"/>
              <a:t>-</a:t>
            </a:r>
            <a:r>
              <a:rPr lang="zh-CN" altLang="en-US" sz="1600" b="1" dirty="0" smtClean="0"/>
              <a:t>青铜铸币）、</a:t>
            </a:r>
            <a:r>
              <a:rPr lang="en-US" altLang="zh-CN" sz="1600" b="1" dirty="0" smtClean="0"/>
              <a:t>5</a:t>
            </a:r>
            <a:r>
              <a:rPr lang="zh-CN" altLang="en-US" sz="1600" b="1" dirty="0" smtClean="0"/>
              <a:t>角（荆关楚市</a:t>
            </a:r>
            <a:r>
              <a:rPr lang="en-US" altLang="zh-CN" sz="1600" b="1" dirty="0" smtClean="0"/>
              <a:t>-</a:t>
            </a:r>
            <a:r>
              <a:rPr lang="zh-CN" altLang="en-US" sz="1600" b="1" dirty="0" smtClean="0"/>
              <a:t>金节通关）、</a:t>
            </a:r>
            <a:r>
              <a:rPr lang="en-US" altLang="zh-CN" sz="1600" b="1" dirty="0" smtClean="0"/>
              <a:t>1</a:t>
            </a:r>
            <a:r>
              <a:rPr lang="zh-CN" altLang="en-US" sz="1600" b="1" dirty="0" smtClean="0"/>
              <a:t>元（荆关楚市</a:t>
            </a:r>
            <a:r>
              <a:rPr lang="en-US" altLang="zh-CN" sz="1600" b="1" dirty="0" smtClean="0"/>
              <a:t>-</a:t>
            </a:r>
            <a:r>
              <a:rPr lang="zh-CN" altLang="en-US" sz="1600" b="1" dirty="0" smtClean="0"/>
              <a:t>南船北马）、</a:t>
            </a:r>
            <a:r>
              <a:rPr lang="en-US" altLang="zh-CN" sz="1600" b="1" dirty="0" smtClean="0"/>
              <a:t>2</a:t>
            </a:r>
            <a:r>
              <a:rPr lang="zh-CN" altLang="en-US" sz="1600" b="1" dirty="0" smtClean="0"/>
              <a:t>元（荆关楚市</a:t>
            </a:r>
            <a:r>
              <a:rPr lang="en-US" altLang="zh-CN" sz="1600" b="1" dirty="0" smtClean="0"/>
              <a:t>-</a:t>
            </a:r>
            <a:r>
              <a:rPr lang="zh-CN" altLang="en-US" sz="1600" b="1" dirty="0" smtClean="0"/>
              <a:t>草市列肆）、</a:t>
            </a:r>
            <a:r>
              <a:rPr lang="en-US" altLang="zh-CN" sz="1600" b="1" dirty="0" smtClean="0"/>
              <a:t>5</a:t>
            </a:r>
            <a:r>
              <a:rPr lang="zh-CN" altLang="en-US" sz="1600" b="1" dirty="0" smtClean="0"/>
              <a:t>元（荆关楚市</a:t>
            </a:r>
            <a:r>
              <a:rPr lang="en-US" altLang="zh-CN" sz="1600" b="1" dirty="0" smtClean="0"/>
              <a:t>-</a:t>
            </a:r>
            <a:r>
              <a:rPr lang="zh-CN" altLang="en-US" sz="1600" b="1" dirty="0" smtClean="0"/>
              <a:t>粮盐贡赋）、</a:t>
            </a:r>
            <a:r>
              <a:rPr lang="en-US" altLang="zh-CN" sz="1600" b="1" dirty="0" smtClean="0"/>
              <a:t>10</a:t>
            </a:r>
            <a:r>
              <a:rPr lang="zh-CN" altLang="en-US" sz="1600" b="1" dirty="0" smtClean="0"/>
              <a:t>元（荆关楚市</a:t>
            </a:r>
            <a:r>
              <a:rPr lang="en-US" altLang="zh-CN" sz="1600" b="1" dirty="0" smtClean="0"/>
              <a:t>-</a:t>
            </a:r>
            <a:r>
              <a:rPr lang="zh-CN" altLang="en-US" sz="1600" b="1" dirty="0" smtClean="0"/>
              <a:t>万里茶道）、</a:t>
            </a:r>
            <a:r>
              <a:rPr lang="en-US" altLang="zh-CN" sz="1600" b="1" dirty="0" smtClean="0"/>
              <a:t>50</a:t>
            </a:r>
            <a:r>
              <a:rPr lang="zh-CN" altLang="en-US" sz="1600" b="1" dirty="0" smtClean="0"/>
              <a:t>元（荆关楚市</a:t>
            </a:r>
            <a:r>
              <a:rPr lang="en-US" altLang="zh-CN" sz="1600" b="1" dirty="0" smtClean="0"/>
              <a:t>-</a:t>
            </a:r>
            <a:r>
              <a:rPr lang="zh-CN" altLang="en-US" sz="1600" b="1" dirty="0" smtClean="0"/>
              <a:t>汉口开埠）、</a:t>
            </a:r>
            <a:r>
              <a:rPr lang="en-US" altLang="zh-CN" sz="1600" b="1" dirty="0" smtClean="0"/>
              <a:t>100</a:t>
            </a:r>
            <a:r>
              <a:rPr lang="zh-CN" altLang="en-US" sz="1600" b="1" dirty="0" smtClean="0"/>
              <a:t>元（荆关楚市</a:t>
            </a:r>
            <a:r>
              <a:rPr lang="en-US" altLang="zh-CN" sz="1600" b="1" dirty="0" smtClean="0"/>
              <a:t>-</a:t>
            </a:r>
            <a:r>
              <a:rPr lang="zh-CN" altLang="en-US" sz="1600" b="1" dirty="0" smtClean="0"/>
              <a:t>荆楚三关）。 </a:t>
            </a:r>
          </a:p>
          <a:p>
            <a:pPr>
              <a:lnSpc>
                <a:spcPts val="2500"/>
              </a:lnSpc>
            </a:pPr>
            <a:r>
              <a:rPr lang="zh-CN" altLang="en-US" sz="1600" b="1" dirty="0" smtClean="0"/>
              <a:t>    印花税票图案右侧印有“中国印花税票”字样，左侧印有各面值图名； 右上角印有面值，左上角有镂空篆体“税”字。各枚印花税票底边右侧按票面金额从小到大印有顺序号（</a:t>
            </a:r>
            <a:r>
              <a:rPr lang="en-US" altLang="zh-CN" sz="1600" b="1" dirty="0" smtClean="0"/>
              <a:t>9-X</a:t>
            </a:r>
            <a:r>
              <a:rPr lang="zh-CN" altLang="en-US" sz="1600" b="1" dirty="0" smtClean="0"/>
              <a:t>），左侧印有“</a:t>
            </a:r>
            <a:r>
              <a:rPr lang="en-US" altLang="zh-CN" sz="1600" b="1" dirty="0" smtClean="0"/>
              <a:t>2016”</a:t>
            </a:r>
            <a:r>
              <a:rPr lang="zh-CN" altLang="en-US" sz="1600" b="1" dirty="0" smtClean="0"/>
              <a:t>字样。 </a:t>
            </a:r>
          </a:p>
          <a:p>
            <a:pPr>
              <a:lnSpc>
                <a:spcPts val="2500"/>
              </a:lnSpc>
            </a:pPr>
            <a:r>
              <a:rPr lang="zh-CN" altLang="en-US" sz="1600" b="1" dirty="0" smtClean="0"/>
              <a:t>    二、税票规格与包装 </a:t>
            </a:r>
          </a:p>
          <a:p>
            <a:pPr>
              <a:lnSpc>
                <a:spcPts val="2500"/>
              </a:lnSpc>
            </a:pPr>
            <a:r>
              <a:rPr lang="zh-CN" altLang="en-US" sz="1600" b="1" dirty="0" smtClean="0"/>
              <a:t>    </a:t>
            </a:r>
            <a:r>
              <a:rPr lang="en-US" altLang="zh-CN" sz="1600" b="1" dirty="0" smtClean="0"/>
              <a:t>2016</a:t>
            </a:r>
            <a:r>
              <a:rPr lang="zh-CN" altLang="en-US" sz="1600" b="1" dirty="0" smtClean="0"/>
              <a:t>年印花税票打孔尺寸为</a:t>
            </a:r>
            <a:r>
              <a:rPr lang="en-US" altLang="zh-CN" sz="1600" b="1" dirty="0" smtClean="0"/>
              <a:t>30mm×50mm</a:t>
            </a:r>
            <a:r>
              <a:rPr lang="zh-CN" altLang="en-US" sz="1600" b="1" dirty="0" smtClean="0"/>
              <a:t>，齿孔度数为</a:t>
            </a:r>
            <a:r>
              <a:rPr lang="en-US" altLang="zh-CN" sz="1600" b="1" dirty="0" smtClean="0"/>
              <a:t>13.5×13.5.20</a:t>
            </a:r>
            <a:r>
              <a:rPr lang="zh-CN" altLang="en-US" sz="1600" b="1" dirty="0" smtClean="0"/>
              <a:t>枚</a:t>
            </a:r>
            <a:r>
              <a:rPr lang="en-US" altLang="zh-CN" sz="1600" b="1" dirty="0" smtClean="0"/>
              <a:t>1</a:t>
            </a:r>
            <a:r>
              <a:rPr lang="zh-CN" altLang="en-US" sz="1600" b="1" dirty="0" smtClean="0"/>
              <a:t>张，每张尺寸</a:t>
            </a:r>
            <a:r>
              <a:rPr lang="en-US" altLang="zh-CN" sz="1600" b="1" dirty="0" smtClean="0"/>
              <a:t>170mm×230mm</a:t>
            </a:r>
            <a:r>
              <a:rPr lang="zh-CN" altLang="en-US" sz="1600" b="1" dirty="0" smtClean="0"/>
              <a:t>，左右两侧出孔到边。各面值包装均为</a:t>
            </a:r>
            <a:r>
              <a:rPr lang="en-US" altLang="zh-CN" sz="1600" b="1" dirty="0" smtClean="0"/>
              <a:t>100</a:t>
            </a:r>
            <a:r>
              <a:rPr lang="zh-CN" altLang="en-US" sz="1600" b="1" dirty="0" smtClean="0"/>
              <a:t>张</a:t>
            </a:r>
            <a:r>
              <a:rPr lang="en-US" altLang="zh-CN" sz="1600" b="1" dirty="0" smtClean="0"/>
              <a:t>1</a:t>
            </a:r>
            <a:r>
              <a:rPr lang="zh-CN" altLang="en-US" sz="1600" b="1" dirty="0" smtClean="0"/>
              <a:t>包，</a:t>
            </a:r>
            <a:r>
              <a:rPr lang="en-US" altLang="zh-CN" sz="1600" b="1" dirty="0" smtClean="0"/>
              <a:t>5</a:t>
            </a:r>
            <a:r>
              <a:rPr lang="zh-CN" altLang="en-US" sz="1600" b="1" dirty="0" smtClean="0"/>
              <a:t>包</a:t>
            </a:r>
            <a:r>
              <a:rPr lang="en-US" altLang="zh-CN" sz="1600" b="1" dirty="0" smtClean="0"/>
              <a:t>1</a:t>
            </a:r>
            <a:r>
              <a:rPr lang="zh-CN" altLang="en-US" sz="1600" b="1" dirty="0" smtClean="0"/>
              <a:t>箱，每箱共计</a:t>
            </a:r>
            <a:r>
              <a:rPr lang="en-US" altLang="zh-CN" sz="1600" b="1" dirty="0" smtClean="0"/>
              <a:t>10000</a:t>
            </a:r>
            <a:r>
              <a:rPr lang="zh-CN" altLang="en-US" sz="1600" b="1" dirty="0" smtClean="0"/>
              <a:t>枚（</a:t>
            </a:r>
            <a:r>
              <a:rPr lang="en-US" altLang="zh-CN" sz="1600" b="1" dirty="0" smtClean="0"/>
              <a:t>20</a:t>
            </a:r>
            <a:r>
              <a:rPr lang="zh-CN" altLang="en-US" sz="1600" b="1" dirty="0" smtClean="0"/>
              <a:t>枚</a:t>
            </a:r>
            <a:r>
              <a:rPr lang="en-US" altLang="zh-CN" sz="1600" b="1" dirty="0" smtClean="0"/>
              <a:t>×100</a:t>
            </a:r>
            <a:r>
              <a:rPr lang="zh-CN" altLang="en-US" sz="1600" b="1" dirty="0" smtClean="0"/>
              <a:t>张</a:t>
            </a:r>
            <a:r>
              <a:rPr lang="en-US" altLang="zh-CN" sz="1600" b="1" dirty="0" smtClean="0"/>
              <a:t>×5</a:t>
            </a:r>
            <a:r>
              <a:rPr lang="zh-CN" altLang="en-US" sz="1600" b="1" dirty="0" smtClean="0"/>
              <a:t>包）。 </a:t>
            </a:r>
            <a:endParaRPr lang="zh-CN" altLang="en-US" sz="1600" b="1"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8" presetClass="emph" presetSubtype="0" repeatCount="indefinite" fill="hold" grpId="1" nodeType="withEffect">
                                  <p:stCondLst>
                                    <p:cond delay="4500"/>
                                  </p:stCondLst>
                                  <p:childTnLst>
                                    <p:animRot by="86400000">
                                      <p:cBhvr>
                                        <p:cTn id="9" dur="7000" fill="hold"/>
                                        <p:tgtEl>
                                          <p:spTgt spid="3"/>
                                        </p:tgtEl>
                                        <p:attrNameLst>
                                          <p:attrName>r</p:attrName>
                                        </p:attrNameLst>
                                      </p:cBhvr>
                                    </p:animRot>
                                  </p:childTnLst>
                                </p:cTn>
                              </p:par>
                            </p:childTnLst>
                          </p:cTn>
                        </p:par>
                        <p:par>
                          <p:cTn id="10" fill="hold">
                            <p:stCondLst>
                              <p:cond delay="11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22911" cy="68595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6090304" y="1573726"/>
            <a:ext cx="512927" cy="511504"/>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7172669" y="1573725"/>
            <a:ext cx="2742930" cy="511504"/>
            <a:chOff x="6339097" y="1573726"/>
            <a:chExt cx="3744416" cy="511504"/>
          </a:xfrm>
          <a:solidFill>
            <a:schemeClr val="accent2"/>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2653075" cy="430928"/>
            </a:xfrm>
            <a:prstGeom prst="rect">
              <a:avLst/>
            </a:prstGeom>
            <a:grpFill/>
          </p:spPr>
          <p:txBody>
            <a:bodyPr wrap="square" lIns="121960" tIns="60980" rIns="121960" bIns="60980">
              <a:spAutoFit/>
            </a:bodyPr>
            <a:lstStyle/>
            <a:p>
              <a:pPr algn="ct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关务</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6090304" y="2597978"/>
            <a:ext cx="512927" cy="511504"/>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7148787" y="2597976"/>
            <a:ext cx="2742930" cy="511504"/>
            <a:chOff x="6315199" y="2410178"/>
            <a:chExt cx="3744416" cy="511504"/>
          </a:xfrm>
          <a:solidFill>
            <a:schemeClr val="accent2"/>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4" name="矩形 73"/>
            <p:cNvSpPr/>
            <p:nvPr/>
          </p:nvSpPr>
          <p:spPr>
            <a:xfrm>
              <a:off x="6747248" y="2450466"/>
              <a:ext cx="2653075" cy="430928"/>
            </a:xfrm>
            <a:prstGeom prst="rect">
              <a:avLst/>
            </a:prstGeom>
            <a:grpFill/>
          </p:spPr>
          <p:txBody>
            <a:bodyPr wrap="square" lIns="121960" tIns="60980" rIns="121960" bIns="60980">
              <a:spAutoFit/>
            </a:bodyPr>
            <a:lstStyle/>
            <a:p>
              <a:pPr algn="ct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税务</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6090304" y="3622230"/>
            <a:ext cx="512927" cy="511504"/>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7172669" y="3622227"/>
            <a:ext cx="2742930" cy="511504"/>
            <a:chOff x="6339097" y="3296031"/>
            <a:chExt cx="3744416" cy="511504"/>
          </a:xfrm>
          <a:solidFill>
            <a:schemeClr val="accent2"/>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8" name="矩形 77"/>
            <p:cNvSpPr/>
            <p:nvPr/>
          </p:nvSpPr>
          <p:spPr>
            <a:xfrm>
              <a:off x="6723349" y="3336319"/>
              <a:ext cx="2736305" cy="430928"/>
            </a:xfrm>
            <a:prstGeom prst="rect">
              <a:avLst/>
            </a:prstGeom>
            <a:grpFill/>
          </p:spPr>
          <p:txBody>
            <a:bodyPr wrap="square" lIns="121960" tIns="60980" rIns="121960" bIns="60980">
              <a:spAutoFit/>
            </a:bodyPr>
            <a:lstStyle/>
            <a:p>
              <a:pPr algn="ct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归类</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9" name="圆角矩形 78"/>
          <p:cNvSpPr/>
          <p:nvPr/>
        </p:nvSpPr>
        <p:spPr>
          <a:xfrm>
            <a:off x="6090304" y="4646482"/>
            <a:ext cx="512927" cy="511504"/>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0" name="组合 79"/>
          <p:cNvGrpSpPr/>
          <p:nvPr/>
        </p:nvGrpSpPr>
        <p:grpSpPr>
          <a:xfrm>
            <a:off x="7172669" y="4646479"/>
            <a:ext cx="2742930" cy="511503"/>
            <a:chOff x="6339097" y="4180903"/>
            <a:chExt cx="3744416" cy="511504"/>
          </a:xfrm>
          <a:solidFill>
            <a:schemeClr val="accent2"/>
          </a:solidFill>
        </p:grpSpPr>
        <p:sp>
          <p:nvSpPr>
            <p:cNvPr id="81" name="圆角矩形 80"/>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2" name="矩形 81"/>
            <p:cNvSpPr/>
            <p:nvPr/>
          </p:nvSpPr>
          <p:spPr>
            <a:xfrm>
              <a:off x="6723349" y="4221882"/>
              <a:ext cx="2736305" cy="430929"/>
            </a:xfrm>
            <a:prstGeom prst="rect">
              <a:avLst/>
            </a:prstGeom>
            <a:grpFill/>
          </p:spPr>
          <p:txBody>
            <a:bodyPr wrap="square" lIns="121960" tIns="60980" rIns="121960" bIns="60980">
              <a:spAutoFit/>
            </a:bodyPr>
            <a:lstStyle/>
            <a:p>
              <a:pPr algn="ct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商检</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anose="020B0503020204020204" pitchFamily="34" charset="-122"/>
                <a:ea typeface="微软雅黑" panose="020B0503020204020204" pitchFamily="34" charset="-122"/>
              </a:rPr>
              <a:t>目录 </a:t>
            </a:r>
            <a:endParaRPr lang="en-US" altLang="zh-CN" sz="4800" b="1" spc="200" dirty="0">
              <a:solidFill>
                <a:schemeClr val="bg1"/>
              </a:solidFill>
              <a:latin typeface="微软雅黑" panose="020B0503020204020204" pitchFamily="34" charset="-122"/>
              <a:ea typeface="微软雅黑" panose="020B0503020204020204" pitchFamily="34" charset="-122"/>
            </a:endParaRPr>
          </a:p>
          <a:p>
            <a:pPr algn="r">
              <a:defRPr/>
            </a:pPr>
            <a:r>
              <a:rPr lang="en-US" altLang="zh-CN" sz="3200" b="1" spc="200" dirty="0">
                <a:solidFill>
                  <a:schemeClr val="bg1"/>
                </a:solidFill>
                <a:latin typeface="微软雅黑" panose="020B0503020204020204" pitchFamily="34" charset="-122"/>
                <a:ea typeface="微软雅黑" panose="020B0503020204020204" pitchFamily="34" charset="-122"/>
              </a:rPr>
              <a:t>CONTENTS</a:t>
            </a:r>
            <a:endParaRPr lang="zh-CN" altLang="en-US" sz="3200" b="1" spc="200" dirty="0">
              <a:solidFill>
                <a:schemeClr val="bg1"/>
              </a:solidFill>
              <a:latin typeface="微软雅黑" panose="020B0503020204020204" pitchFamily="34" charset="-122"/>
              <a:ea typeface="微软雅黑" panose="020B0503020204020204" pitchFamily="34" charset="-122"/>
            </a:endParaRPr>
          </a:p>
        </p:txBody>
      </p:sp>
      <p:sp>
        <p:nvSpPr>
          <p:cNvPr id="88" name="下箭头 87"/>
          <p:cNvSpPr/>
          <p:nvPr/>
        </p:nvSpPr>
        <p:spPr>
          <a:xfrm rot="16200000">
            <a:off x="4912725" y="1505925"/>
            <a:ext cx="576064" cy="679386"/>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7"/>
                                        </p:tgtEl>
                                        <p:attrNameLst>
                                          <p:attrName>style.visibility</p:attrName>
                                        </p:attrNameLst>
                                      </p:cBhvr>
                                      <p:to>
                                        <p:strVal val="visible"/>
                                      </p:to>
                                    </p:set>
                                    <p:anim calcmode="lin" valueType="num">
                                      <p:cBhvr>
                                        <p:cTn id="12" dur="250" fill="hold"/>
                                        <p:tgtEl>
                                          <p:spTgt spid="87"/>
                                        </p:tgtEl>
                                        <p:attrNameLst>
                                          <p:attrName>ppt_x</p:attrName>
                                        </p:attrNameLst>
                                      </p:cBhvr>
                                      <p:tavLst>
                                        <p:tav tm="0">
                                          <p:val>
                                            <p:strVal val="#ppt_x"/>
                                          </p:val>
                                        </p:tav>
                                        <p:tav tm="100000">
                                          <p:val>
                                            <p:strVal val="#ppt_x"/>
                                          </p:val>
                                        </p:tav>
                                      </p:tavLst>
                                    </p:anim>
                                    <p:anim calcmode="lin" valueType="num">
                                      <p:cBhvr>
                                        <p:cTn id="13" dur="250" fill="hold"/>
                                        <p:tgtEl>
                                          <p:spTgt spid="87"/>
                                        </p:tgtEl>
                                        <p:attrNameLst>
                                          <p:attrName>ppt_y</p:attrName>
                                        </p:attrNameLst>
                                      </p:cBhvr>
                                      <p:tavLst>
                                        <p:tav tm="0">
                                          <p:val>
                                            <p:strVal val="#ppt_y-#ppt_h/2"/>
                                          </p:val>
                                        </p:tav>
                                        <p:tav tm="100000">
                                          <p:val>
                                            <p:strVal val="#ppt_y"/>
                                          </p:val>
                                        </p:tav>
                                      </p:tavLst>
                                    </p:anim>
                                    <p:anim calcmode="lin" valueType="num">
                                      <p:cBhvr>
                                        <p:cTn id="14" dur="250" fill="hold"/>
                                        <p:tgtEl>
                                          <p:spTgt spid="87"/>
                                        </p:tgtEl>
                                        <p:attrNameLst>
                                          <p:attrName>ppt_w</p:attrName>
                                        </p:attrNameLst>
                                      </p:cBhvr>
                                      <p:tavLst>
                                        <p:tav tm="0">
                                          <p:val>
                                            <p:strVal val="#ppt_w"/>
                                          </p:val>
                                        </p:tav>
                                        <p:tav tm="100000">
                                          <p:val>
                                            <p:strVal val="#ppt_w"/>
                                          </p:val>
                                        </p:tav>
                                      </p:tavLst>
                                    </p:anim>
                                    <p:anim calcmode="lin" valueType="num">
                                      <p:cBhvr>
                                        <p:cTn id="15" dur="250" fill="hold"/>
                                        <p:tgtEl>
                                          <p:spTgt spid="8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childTnLst>
                                </p:cTn>
                              </p:par>
                              <p:par>
                                <p:cTn id="20" presetID="56" presetClass="path" presetSubtype="0" accel="50000" decel="50000" fill="hold" grpId="1" nodeType="withEffect">
                                  <p:stCondLst>
                                    <p:cond delay="0"/>
                                  </p:stCondLst>
                                  <p:childTnLst>
                                    <p:animMotion origin="layout" path="M -0.03737 0.04121 L -6.25E-7 -3.33333E-6 " pathEditMode="relative" rAng="0" ptsTypes="AA">
                                      <p:cBhvr>
                                        <p:cTn id="21" dur="700" fill="hold"/>
                                        <p:tgtEl>
                                          <p:spTgt spid="67"/>
                                        </p:tgtEl>
                                        <p:attrNameLst>
                                          <p:attrName>ppt_x</p:attrName>
                                          <p:attrName>ppt_y</p:attrName>
                                        </p:attrNameLst>
                                      </p:cBhvr>
                                      <p:rCtr x="1862" y="-2060"/>
                                    </p:animMotion>
                                  </p:childTnLst>
                                </p:cTn>
                              </p:par>
                              <p:par>
                                <p:cTn id="22" presetID="22" presetClass="entr" presetSubtype="8" fill="hold" nodeType="withEffect">
                                  <p:stCondLst>
                                    <p:cond delay="250"/>
                                  </p:stCondLst>
                                  <p:childTnLst>
                                    <p:set>
                                      <p:cBhvr>
                                        <p:cTn id="23" dur="1" fill="hold">
                                          <p:stCondLst>
                                            <p:cond delay="0"/>
                                          </p:stCondLst>
                                        </p:cTn>
                                        <p:tgtEl>
                                          <p:spTgt spid="68"/>
                                        </p:tgtEl>
                                        <p:attrNameLst>
                                          <p:attrName>style.visibility</p:attrName>
                                        </p:attrNameLst>
                                      </p:cBhvr>
                                      <p:to>
                                        <p:strVal val="visible"/>
                                      </p:to>
                                    </p:set>
                                    <p:animEffect transition="in" filter="wipe(left)">
                                      <p:cBhvr>
                                        <p:cTn id="24" dur="500"/>
                                        <p:tgtEl>
                                          <p:spTgt spid="6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childTnLst>
                                </p:cTn>
                              </p:par>
                              <p:par>
                                <p:cTn id="28" presetID="56" presetClass="path" presetSubtype="0" accel="50000" decel="50000" fill="hold" grpId="1" nodeType="withEffect">
                                  <p:stCondLst>
                                    <p:cond delay="250"/>
                                  </p:stCondLst>
                                  <p:childTnLst>
                                    <p:animMotion origin="layout" path="M -0.03737 0.0412 L -6.25E-7 2.96296E-6 " pathEditMode="relative" rAng="0" ptsTypes="AA">
                                      <p:cBhvr>
                                        <p:cTn id="29" dur="700" fill="hold"/>
                                        <p:tgtEl>
                                          <p:spTgt spid="71"/>
                                        </p:tgtEl>
                                        <p:attrNameLst>
                                          <p:attrName>ppt_x</p:attrName>
                                          <p:attrName>ppt_y</p:attrName>
                                        </p:attrNameLst>
                                      </p:cBhvr>
                                      <p:rCtr x="1862" y="-2060"/>
                                    </p:animMotion>
                                  </p:childTnLst>
                                </p:cTn>
                              </p:par>
                              <p:par>
                                <p:cTn id="30" presetID="22" presetClass="entr" presetSubtype="8" fill="hold" nodeType="withEffect">
                                  <p:stCondLst>
                                    <p:cond delay="500"/>
                                  </p:stCondLst>
                                  <p:childTnLst>
                                    <p:set>
                                      <p:cBhvr>
                                        <p:cTn id="31" dur="1" fill="hold">
                                          <p:stCondLst>
                                            <p:cond delay="0"/>
                                          </p:stCondLst>
                                        </p:cTn>
                                        <p:tgtEl>
                                          <p:spTgt spid="72"/>
                                        </p:tgtEl>
                                        <p:attrNameLst>
                                          <p:attrName>style.visibility</p:attrName>
                                        </p:attrNameLst>
                                      </p:cBhvr>
                                      <p:to>
                                        <p:strVal val="visible"/>
                                      </p:to>
                                    </p:set>
                                    <p:animEffect transition="in" filter="wipe(left)">
                                      <p:cBhvr>
                                        <p:cTn id="32" dur="500"/>
                                        <p:tgtEl>
                                          <p:spTgt spid="72"/>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1000"/>
                                        <p:tgtEl>
                                          <p:spTgt spid="75"/>
                                        </p:tgtEl>
                                      </p:cBhvr>
                                    </p:animEffect>
                                  </p:childTnLst>
                                </p:cTn>
                              </p:par>
                              <p:par>
                                <p:cTn id="36" presetID="56" presetClass="path" presetSubtype="0" accel="50000" decel="50000" fill="hold" grpId="1" nodeType="withEffect">
                                  <p:stCondLst>
                                    <p:cond delay="500"/>
                                  </p:stCondLst>
                                  <p:childTnLst>
                                    <p:animMotion origin="layout" path="M -0.03737 0.0412 L -6.25E-7 -7.40741E-7 " pathEditMode="relative" rAng="0" ptsTypes="AA">
                                      <p:cBhvr>
                                        <p:cTn id="37" dur="700" fill="hold"/>
                                        <p:tgtEl>
                                          <p:spTgt spid="75"/>
                                        </p:tgtEl>
                                        <p:attrNameLst>
                                          <p:attrName>ppt_x</p:attrName>
                                          <p:attrName>ppt_y</p:attrName>
                                        </p:attrNameLst>
                                      </p:cBhvr>
                                      <p:rCtr x="1862" y="-2060"/>
                                    </p:animMotion>
                                  </p:childTnLst>
                                </p:cTn>
                              </p:par>
                              <p:par>
                                <p:cTn id="38" presetID="22" presetClass="entr" presetSubtype="8" fill="hold" nodeType="withEffect">
                                  <p:stCondLst>
                                    <p:cond delay="750"/>
                                  </p:stCondLst>
                                  <p:childTnLst>
                                    <p:set>
                                      <p:cBhvr>
                                        <p:cTn id="39" dur="1" fill="hold">
                                          <p:stCondLst>
                                            <p:cond delay="0"/>
                                          </p:stCondLst>
                                        </p:cTn>
                                        <p:tgtEl>
                                          <p:spTgt spid="76"/>
                                        </p:tgtEl>
                                        <p:attrNameLst>
                                          <p:attrName>style.visibility</p:attrName>
                                        </p:attrNameLst>
                                      </p:cBhvr>
                                      <p:to>
                                        <p:strVal val="visible"/>
                                      </p:to>
                                    </p:set>
                                    <p:animEffect transition="in" filter="wipe(left)">
                                      <p:cBhvr>
                                        <p:cTn id="40" dur="500"/>
                                        <p:tgtEl>
                                          <p:spTgt spid="76"/>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1000"/>
                                        <p:tgtEl>
                                          <p:spTgt spid="79"/>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79"/>
                                        </p:tgtEl>
                                        <p:attrNameLst>
                                          <p:attrName>ppt_x</p:attrName>
                                          <p:attrName>ppt_y</p:attrName>
                                        </p:attrNameLst>
                                      </p:cBhvr>
                                      <p:rCtr x="1862" y="-2060"/>
                                    </p:animMotion>
                                  </p:childTnLst>
                                </p:cTn>
                              </p:par>
                              <p:par>
                                <p:cTn id="46" presetID="22" presetClass="entr" presetSubtype="8" fill="hold" nodeType="withEffect">
                                  <p:stCondLst>
                                    <p:cond delay="1000"/>
                                  </p:stCondLst>
                                  <p:childTnLst>
                                    <p:set>
                                      <p:cBhvr>
                                        <p:cTn id="47" dur="1" fill="hold">
                                          <p:stCondLst>
                                            <p:cond delay="0"/>
                                          </p:stCondLst>
                                        </p:cTn>
                                        <p:tgtEl>
                                          <p:spTgt spid="80"/>
                                        </p:tgtEl>
                                        <p:attrNameLst>
                                          <p:attrName>style.visibility</p:attrName>
                                        </p:attrNameLst>
                                      </p:cBhvr>
                                      <p:to>
                                        <p:strVal val="visible"/>
                                      </p:to>
                                    </p:set>
                                    <p:animEffect transition="in" filter="wipe(left)">
                                      <p:cBhvr>
                                        <p:cTn id="48" dur="500"/>
                                        <p:tgtEl>
                                          <p:spTgt spid="80"/>
                                        </p:tgtEl>
                                      </p:cBhvr>
                                    </p:animEffect>
                                  </p:childTnLst>
                                </p:cTn>
                              </p:par>
                            </p:childTnLst>
                          </p:cTn>
                        </p:par>
                        <p:par>
                          <p:cTn id="49" fill="hold">
                            <p:stCondLst>
                              <p:cond delay="3400"/>
                            </p:stCondLst>
                            <p:childTnLst>
                              <p:par>
                                <p:cTn id="50" presetID="2" presetClass="entr" presetSubtype="8" fill="hold" grpId="0" nodeType="afterEffect">
                                  <p:stCondLst>
                                    <p:cond delay="0"/>
                                  </p:stCondLst>
                                  <p:childTnLst>
                                    <p:set>
                                      <p:cBhvr>
                                        <p:cTn id="51" dur="1" fill="hold">
                                          <p:stCondLst>
                                            <p:cond delay="0"/>
                                          </p:stCondLst>
                                        </p:cTn>
                                        <p:tgtEl>
                                          <p:spTgt spid="88"/>
                                        </p:tgtEl>
                                        <p:attrNameLst>
                                          <p:attrName>style.visibility</p:attrName>
                                        </p:attrNameLst>
                                      </p:cBhvr>
                                      <p:to>
                                        <p:strVal val="visible"/>
                                      </p:to>
                                    </p:set>
                                    <p:anim calcmode="lin" valueType="num">
                                      <p:cBhvr additive="base">
                                        <p:cTn id="52" dur="500" fill="hold"/>
                                        <p:tgtEl>
                                          <p:spTgt spid="88"/>
                                        </p:tgtEl>
                                        <p:attrNameLst>
                                          <p:attrName>ppt_x</p:attrName>
                                        </p:attrNameLst>
                                      </p:cBhvr>
                                      <p:tavLst>
                                        <p:tav tm="0">
                                          <p:val>
                                            <p:strVal val="0-#ppt_w/2"/>
                                          </p:val>
                                        </p:tav>
                                        <p:tav tm="100000">
                                          <p:val>
                                            <p:strVal val="#ppt_x"/>
                                          </p:val>
                                        </p:tav>
                                      </p:tavLst>
                                    </p:anim>
                                    <p:anim calcmode="lin" valueType="num">
                                      <p:cBhvr additive="base">
                                        <p:cTn id="53" dur="500" fill="hold"/>
                                        <p:tgtEl>
                                          <p:spTgt spid="88"/>
                                        </p:tgtEl>
                                        <p:attrNameLst>
                                          <p:attrName>ppt_y</p:attrName>
                                        </p:attrNameLst>
                                      </p:cBhvr>
                                      <p:tavLst>
                                        <p:tav tm="0">
                                          <p:val>
                                            <p:strVal val="#ppt_y"/>
                                          </p:val>
                                        </p:tav>
                                        <p:tav tm="100000">
                                          <p:val>
                                            <p:strVal val="#ppt_y"/>
                                          </p:val>
                                        </p:tav>
                                      </p:tavLst>
                                    </p:anim>
                                  </p:childTnLst>
                                </p:cTn>
                              </p:par>
                            </p:childTnLst>
                          </p:cTn>
                        </p:par>
                        <p:par>
                          <p:cTn id="54" fill="hold">
                            <p:stCondLst>
                              <p:cond delay="3900"/>
                            </p:stCondLst>
                            <p:childTnLst>
                              <p:par>
                                <p:cTn id="55" presetID="26" presetClass="emph" presetSubtype="0" fill="hold" grpId="2" nodeType="afterEffect">
                                  <p:stCondLst>
                                    <p:cond delay="0"/>
                                  </p:stCondLst>
                                  <p:childTnLst>
                                    <p:animEffect transition="out" filter="fade">
                                      <p:cBhvr>
                                        <p:cTn id="56" dur="500" tmFilter="0, 0; .2, .5; .8, .5; 1, 0"/>
                                        <p:tgtEl>
                                          <p:spTgt spid="67"/>
                                        </p:tgtEl>
                                      </p:cBhvr>
                                    </p:animEffect>
                                    <p:animScale>
                                      <p:cBhvr>
                                        <p:cTn id="57" dur="250" autoRev="1" fill="hold"/>
                                        <p:tgtEl>
                                          <p:spTgt spid="67"/>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68"/>
                                        </p:tgtEl>
                                      </p:cBhvr>
                                    </p:animEffect>
                                    <p:animScale>
                                      <p:cBhvr>
                                        <p:cTn id="60" dur="250" autoRev="1" fill="hold"/>
                                        <p:tgtEl>
                                          <p:spTgt spid="6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7" grpId="0" animBg="1"/>
      <p:bldP spid="67" grpId="1" animBg="1"/>
      <p:bldP spid="67" grpId="2" animBg="1"/>
      <p:bldP spid="71" grpId="0" animBg="1"/>
      <p:bldP spid="71" grpId="1" animBg="1"/>
      <p:bldP spid="75" grpId="0" animBg="1"/>
      <p:bldP spid="75" grpId="1" animBg="1"/>
      <p:bldP spid="79" grpId="0" animBg="1"/>
      <p:bldP spid="79" grpId="1" animBg="1"/>
      <p:bldP spid="87" grpId="0"/>
      <p:bldP spid="8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4" name="圆角矩形 3"/>
          <p:cNvSpPr/>
          <p:nvPr/>
        </p:nvSpPr>
        <p:spPr>
          <a:xfrm>
            <a:off x="1346647" y="1413570"/>
            <a:ext cx="10153128" cy="5184576"/>
          </a:xfrm>
          <a:prstGeom prst="round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6"/>
          <p:cNvSpPr/>
          <p:nvPr/>
        </p:nvSpPr>
        <p:spPr bwMode="auto">
          <a:xfrm>
            <a:off x="410543" y="837506"/>
            <a:ext cx="1728192" cy="1720940"/>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椭圆 4"/>
          <p:cNvSpPr/>
          <p:nvPr/>
        </p:nvSpPr>
        <p:spPr>
          <a:xfrm>
            <a:off x="770583" y="1197546"/>
            <a:ext cx="1008112" cy="1008112"/>
          </a:xfrm>
          <a:prstGeom prst="ellipse">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842591" y="1210320"/>
            <a:ext cx="936104" cy="923330"/>
          </a:xfrm>
          <a:prstGeom prst="rect">
            <a:avLst/>
          </a:prstGeom>
          <a:noFill/>
        </p:spPr>
        <p:txBody>
          <a:bodyPr wrap="square" rtlCol="0">
            <a:spAutoFit/>
          </a:bodyPr>
          <a:lstStyle/>
          <a:p>
            <a:r>
              <a:rPr lang="en-US" altLang="zh-CN" sz="5400" b="1" dirty="0" smtClean="0">
                <a:solidFill>
                  <a:schemeClr val="accent6">
                    <a:lumMod val="75000"/>
                  </a:schemeClr>
                </a:solidFill>
              </a:rPr>
              <a:t>02</a:t>
            </a:r>
            <a:endParaRPr lang="zh-CN" altLang="en-US" sz="5400" b="1" dirty="0">
              <a:solidFill>
                <a:schemeClr val="accent6">
                  <a:lumMod val="75000"/>
                </a:schemeClr>
              </a:solidFill>
            </a:endParaRPr>
          </a:p>
        </p:txBody>
      </p:sp>
      <p:sp>
        <p:nvSpPr>
          <p:cNvPr id="8"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税务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706687" y="1903397"/>
            <a:ext cx="9433048" cy="4550733"/>
          </a:xfrm>
          <a:prstGeom prst="rect">
            <a:avLst/>
          </a:prstGeom>
          <a:noFill/>
        </p:spPr>
        <p:txBody>
          <a:bodyPr wrap="square" rtlCol="0">
            <a:spAutoFit/>
          </a:bodyPr>
          <a:lstStyle/>
          <a:p>
            <a:pPr>
              <a:lnSpc>
                <a:spcPts val="2500"/>
              </a:lnSpc>
            </a:pPr>
            <a:r>
              <a:rPr lang="zh-CN" altLang="en-US" sz="1600" b="1" dirty="0" smtClean="0"/>
              <a:t>三、税票防伪措施 </a:t>
            </a:r>
          </a:p>
          <a:p>
            <a:pPr>
              <a:lnSpc>
                <a:spcPts val="2500"/>
              </a:lnSpc>
            </a:pPr>
            <a:r>
              <a:rPr lang="zh-CN" altLang="en-US" sz="1600" b="1" dirty="0" smtClean="0"/>
              <a:t>    （一）采用椭圆异形齿孔，左右两边居中； </a:t>
            </a:r>
          </a:p>
          <a:p>
            <a:pPr>
              <a:lnSpc>
                <a:spcPts val="2500"/>
              </a:lnSpc>
            </a:pPr>
            <a:r>
              <a:rPr lang="zh-CN" altLang="en-US" sz="1600" b="1" dirty="0" smtClean="0"/>
              <a:t>    （二）图内红版全部采用特制防伪油墨； </a:t>
            </a:r>
          </a:p>
          <a:p>
            <a:pPr>
              <a:lnSpc>
                <a:spcPts val="2500"/>
              </a:lnSpc>
            </a:pPr>
            <a:r>
              <a:rPr lang="zh-CN" altLang="en-US" sz="1600" b="1" dirty="0" smtClean="0"/>
              <a:t>    （三）每张税票喷</a:t>
            </a:r>
            <a:r>
              <a:rPr lang="en-US" altLang="zh-CN" sz="1600" b="1" dirty="0" smtClean="0"/>
              <a:t>7</a:t>
            </a:r>
            <a:r>
              <a:rPr lang="zh-CN" altLang="en-US" sz="1600" b="1" dirty="0" smtClean="0"/>
              <a:t>位连续墨号； </a:t>
            </a:r>
          </a:p>
          <a:p>
            <a:pPr>
              <a:lnSpc>
                <a:spcPts val="2500"/>
              </a:lnSpc>
            </a:pPr>
            <a:r>
              <a:rPr lang="zh-CN" altLang="en-US" sz="1600" b="1" dirty="0" smtClean="0"/>
              <a:t>    （四）其他技术及纸张防伪措施。 </a:t>
            </a:r>
          </a:p>
          <a:p>
            <a:pPr>
              <a:lnSpc>
                <a:spcPts val="2500"/>
              </a:lnSpc>
            </a:pPr>
            <a:r>
              <a:rPr lang="zh-CN" altLang="en-US" sz="1600" b="1" dirty="0" smtClean="0"/>
              <a:t>    四、发行数量 </a:t>
            </a:r>
          </a:p>
          <a:p>
            <a:pPr>
              <a:lnSpc>
                <a:spcPts val="2500"/>
              </a:lnSpc>
            </a:pPr>
            <a:r>
              <a:rPr lang="zh-CN" altLang="en-US" sz="1600" b="1" dirty="0" smtClean="0"/>
              <a:t>    </a:t>
            </a:r>
            <a:r>
              <a:rPr lang="en-US" altLang="zh-CN" sz="1600" b="1" dirty="0" smtClean="0"/>
              <a:t>2016</a:t>
            </a:r>
            <a:r>
              <a:rPr lang="zh-CN" altLang="en-US" sz="1600" b="1" dirty="0" smtClean="0"/>
              <a:t>年印花税票发行</a:t>
            </a:r>
            <a:r>
              <a:rPr lang="en-US" altLang="zh-CN" sz="1600" b="1" dirty="0" smtClean="0"/>
              <a:t>5500</a:t>
            </a:r>
            <a:r>
              <a:rPr lang="zh-CN" altLang="en-US" sz="1600" b="1" dirty="0" smtClean="0"/>
              <a:t>万枚，各面值发行量分别为：</a:t>
            </a:r>
            <a:r>
              <a:rPr lang="en-US" altLang="zh-CN" sz="1600" b="1" dirty="0" smtClean="0"/>
              <a:t>1</a:t>
            </a:r>
            <a:r>
              <a:rPr lang="zh-CN" altLang="en-US" sz="1600" b="1" dirty="0" smtClean="0"/>
              <a:t>角票</a:t>
            </a:r>
            <a:r>
              <a:rPr lang="en-US" altLang="zh-CN" sz="1600" b="1" dirty="0" smtClean="0"/>
              <a:t>200</a:t>
            </a:r>
            <a:r>
              <a:rPr lang="zh-CN" altLang="en-US" sz="1600" b="1" dirty="0" smtClean="0"/>
              <a:t>万枚、</a:t>
            </a:r>
            <a:r>
              <a:rPr lang="en-US" altLang="zh-CN" sz="1600" b="1" dirty="0" smtClean="0"/>
              <a:t>2</a:t>
            </a:r>
            <a:r>
              <a:rPr lang="zh-CN" altLang="en-US" sz="1600" b="1" dirty="0" smtClean="0"/>
              <a:t>角票</a:t>
            </a:r>
            <a:r>
              <a:rPr lang="en-US" altLang="zh-CN" sz="1600" b="1" dirty="0" smtClean="0"/>
              <a:t>200</a:t>
            </a:r>
            <a:r>
              <a:rPr lang="zh-CN" altLang="en-US" sz="1600" b="1" dirty="0" smtClean="0"/>
              <a:t>万枚、</a:t>
            </a:r>
            <a:r>
              <a:rPr lang="en-US" altLang="zh-CN" sz="1600" b="1" dirty="0" smtClean="0"/>
              <a:t>5</a:t>
            </a:r>
            <a:r>
              <a:rPr lang="zh-CN" altLang="en-US" sz="1600" b="1" dirty="0" smtClean="0"/>
              <a:t>角票</a:t>
            </a:r>
            <a:r>
              <a:rPr lang="en-US" altLang="zh-CN" sz="1600" b="1" dirty="0" smtClean="0"/>
              <a:t>200</a:t>
            </a:r>
            <a:r>
              <a:rPr lang="zh-CN" altLang="en-US" sz="1600" b="1" dirty="0" smtClean="0"/>
              <a:t>万枚、</a:t>
            </a:r>
            <a:r>
              <a:rPr lang="en-US" altLang="zh-CN" sz="1600" b="1" dirty="0" smtClean="0"/>
              <a:t>1</a:t>
            </a:r>
            <a:r>
              <a:rPr lang="zh-CN" altLang="en-US" sz="1600" b="1" dirty="0" smtClean="0"/>
              <a:t>元票</a:t>
            </a:r>
            <a:r>
              <a:rPr lang="en-US" altLang="zh-CN" sz="1600" b="1" dirty="0" smtClean="0"/>
              <a:t>900</a:t>
            </a:r>
            <a:r>
              <a:rPr lang="zh-CN" altLang="en-US" sz="1600" b="1" dirty="0" smtClean="0"/>
              <a:t>万枚、</a:t>
            </a:r>
            <a:r>
              <a:rPr lang="en-US" altLang="zh-CN" sz="1600" b="1" dirty="0" smtClean="0"/>
              <a:t>2</a:t>
            </a:r>
            <a:r>
              <a:rPr lang="zh-CN" altLang="en-US" sz="1600" b="1" dirty="0" smtClean="0"/>
              <a:t>元票</a:t>
            </a:r>
            <a:r>
              <a:rPr lang="en-US" altLang="zh-CN" sz="1600" b="1" dirty="0" smtClean="0"/>
              <a:t>600</a:t>
            </a:r>
            <a:r>
              <a:rPr lang="zh-CN" altLang="en-US" sz="1600" b="1" dirty="0" smtClean="0"/>
              <a:t>万枚、</a:t>
            </a:r>
            <a:r>
              <a:rPr lang="en-US" altLang="zh-CN" sz="1600" b="1" dirty="0" smtClean="0"/>
              <a:t>5</a:t>
            </a:r>
            <a:r>
              <a:rPr lang="zh-CN" altLang="en-US" sz="1600" b="1" dirty="0" smtClean="0"/>
              <a:t>元票</a:t>
            </a:r>
            <a:r>
              <a:rPr lang="en-US" altLang="zh-CN" sz="1600" b="1" dirty="0" smtClean="0"/>
              <a:t>2000</a:t>
            </a:r>
            <a:r>
              <a:rPr lang="zh-CN" altLang="en-US" sz="1600" b="1" dirty="0" smtClean="0"/>
              <a:t>万枚、</a:t>
            </a:r>
            <a:r>
              <a:rPr lang="en-US" altLang="zh-CN" sz="1600" b="1" dirty="0" smtClean="0"/>
              <a:t>10</a:t>
            </a:r>
            <a:r>
              <a:rPr lang="zh-CN" altLang="en-US" sz="1600" b="1" dirty="0" smtClean="0"/>
              <a:t>元票</a:t>
            </a:r>
            <a:r>
              <a:rPr lang="en-US" altLang="zh-CN" sz="1600" b="1" dirty="0" smtClean="0"/>
              <a:t>1000</a:t>
            </a:r>
            <a:r>
              <a:rPr lang="zh-CN" altLang="en-US" sz="1600" b="1" dirty="0" smtClean="0"/>
              <a:t>万枚、</a:t>
            </a:r>
            <a:r>
              <a:rPr lang="en-US" altLang="zh-CN" sz="1600" b="1" dirty="0" smtClean="0"/>
              <a:t>50</a:t>
            </a:r>
            <a:r>
              <a:rPr lang="zh-CN" altLang="en-US" sz="1600" b="1" dirty="0" smtClean="0"/>
              <a:t>元票</a:t>
            </a:r>
            <a:r>
              <a:rPr lang="en-US" altLang="zh-CN" sz="1600" b="1" dirty="0" smtClean="0"/>
              <a:t>200</a:t>
            </a:r>
            <a:r>
              <a:rPr lang="zh-CN" altLang="en-US" sz="1600" b="1" dirty="0" smtClean="0"/>
              <a:t>万枚、</a:t>
            </a:r>
            <a:r>
              <a:rPr lang="en-US" altLang="zh-CN" sz="1600" b="1" dirty="0" smtClean="0"/>
              <a:t>100</a:t>
            </a:r>
            <a:r>
              <a:rPr lang="zh-CN" altLang="en-US" sz="1600" b="1" dirty="0" smtClean="0"/>
              <a:t>元票</a:t>
            </a:r>
            <a:r>
              <a:rPr lang="en-US" altLang="zh-CN" sz="1600" b="1" dirty="0" smtClean="0"/>
              <a:t>200</a:t>
            </a:r>
            <a:r>
              <a:rPr lang="zh-CN" altLang="en-US" sz="1600" b="1" dirty="0" smtClean="0"/>
              <a:t>万枚。</a:t>
            </a:r>
          </a:p>
          <a:p>
            <a:pPr>
              <a:lnSpc>
                <a:spcPts val="2500"/>
              </a:lnSpc>
            </a:pPr>
            <a:r>
              <a:rPr lang="zh-CN" altLang="en-US" sz="1600" b="1" dirty="0" smtClean="0"/>
              <a:t>    五、其他事项 </a:t>
            </a:r>
          </a:p>
          <a:p>
            <a:pPr>
              <a:lnSpc>
                <a:spcPts val="2500"/>
              </a:lnSpc>
            </a:pPr>
            <a:r>
              <a:rPr lang="zh-CN" altLang="en-US" sz="1600" b="1" dirty="0" smtClean="0"/>
              <a:t>    </a:t>
            </a:r>
            <a:r>
              <a:rPr lang="en-US" altLang="zh-CN" sz="1600" b="1" dirty="0" smtClean="0"/>
              <a:t>2016</a:t>
            </a:r>
            <a:r>
              <a:rPr lang="zh-CN" altLang="en-US" sz="1600" b="1" dirty="0" smtClean="0"/>
              <a:t>年印花税票自本公告公布之日起启用，以前年度发行的各版印花税票仍然有效。 </a:t>
            </a:r>
          </a:p>
          <a:p>
            <a:pPr>
              <a:lnSpc>
                <a:spcPts val="2500"/>
              </a:lnSpc>
            </a:pPr>
            <a:r>
              <a:rPr lang="zh-CN" altLang="en-US" sz="1600" b="1" dirty="0" smtClean="0"/>
              <a:t>    特此公告。</a:t>
            </a:r>
          </a:p>
          <a:p>
            <a:pPr>
              <a:lnSpc>
                <a:spcPts val="2500"/>
              </a:lnSpc>
            </a:pPr>
            <a:endParaRPr lang="zh-CN" altLang="en-US" sz="1600" b="1" dirty="0" smtClean="0"/>
          </a:p>
          <a:p>
            <a:pPr algn="r">
              <a:lnSpc>
                <a:spcPts val="2500"/>
              </a:lnSpc>
            </a:pPr>
            <a:r>
              <a:rPr lang="zh-CN" altLang="en-US" sz="1600" b="1" dirty="0" smtClean="0"/>
              <a:t>    国家税务总局 </a:t>
            </a:r>
          </a:p>
          <a:p>
            <a:pPr algn="r">
              <a:lnSpc>
                <a:spcPts val="2500"/>
              </a:lnSpc>
            </a:pPr>
            <a:r>
              <a:rPr lang="zh-CN" altLang="en-US" sz="1600" b="1" dirty="0" smtClean="0"/>
              <a:t>    </a:t>
            </a:r>
            <a:r>
              <a:rPr lang="en-US" altLang="zh-CN" sz="1600" b="1" dirty="0" smtClean="0"/>
              <a:t>2016</a:t>
            </a:r>
            <a:r>
              <a:rPr lang="zh-CN" altLang="en-US" sz="1600" b="1" dirty="0" smtClean="0"/>
              <a:t>年</a:t>
            </a:r>
            <a:r>
              <a:rPr lang="en-US" altLang="zh-CN" sz="1600" b="1" dirty="0" smtClean="0"/>
              <a:t>12</a:t>
            </a:r>
            <a:r>
              <a:rPr lang="zh-CN" altLang="en-US" sz="1600" b="1" dirty="0" smtClean="0"/>
              <a:t>月</a:t>
            </a:r>
            <a:r>
              <a:rPr lang="en-US" altLang="zh-CN" sz="1600" b="1" dirty="0" smtClean="0"/>
              <a:t>22</a:t>
            </a:r>
            <a:r>
              <a:rPr lang="zh-CN" altLang="en-US" sz="1600" b="1" dirty="0" smtClean="0"/>
              <a:t>日</a:t>
            </a:r>
            <a:endParaRPr lang="zh-CN" altLang="en-US" sz="1600" b="1"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8" presetClass="emph" presetSubtype="0" repeatCount="indefinite" fill="hold" grpId="1" nodeType="withEffect">
                                  <p:stCondLst>
                                    <p:cond delay="4500"/>
                                  </p:stCondLst>
                                  <p:childTnLst>
                                    <p:animRot by="86400000">
                                      <p:cBhvr>
                                        <p:cTn id="9" dur="7000" fill="hold"/>
                                        <p:tgtEl>
                                          <p:spTgt spid="3"/>
                                        </p:tgtEl>
                                        <p:attrNameLst>
                                          <p:attrName>r</p:attrName>
                                        </p:attrNameLst>
                                      </p:cBhvr>
                                    </p:animRot>
                                  </p:childTnLst>
                                </p:cTn>
                              </p:par>
                            </p:childTnLst>
                          </p:cTn>
                        </p:par>
                        <p:par>
                          <p:cTn id="10" fill="hold">
                            <p:stCondLst>
                              <p:cond delay="11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3" name="Freeform 6"/>
          <p:cNvSpPr/>
          <p:nvPr/>
        </p:nvSpPr>
        <p:spPr bwMode="auto">
          <a:xfrm>
            <a:off x="410543" y="837506"/>
            <a:ext cx="1728192" cy="1720940"/>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椭圆 4"/>
          <p:cNvSpPr/>
          <p:nvPr/>
        </p:nvSpPr>
        <p:spPr>
          <a:xfrm>
            <a:off x="770583" y="1197546"/>
            <a:ext cx="1008112" cy="1008112"/>
          </a:xfrm>
          <a:prstGeom prst="ellipse">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842591" y="1210320"/>
            <a:ext cx="936104" cy="923330"/>
          </a:xfrm>
          <a:prstGeom prst="rect">
            <a:avLst/>
          </a:prstGeom>
          <a:noFill/>
        </p:spPr>
        <p:txBody>
          <a:bodyPr wrap="square" rtlCol="0">
            <a:spAutoFit/>
          </a:bodyPr>
          <a:lstStyle/>
          <a:p>
            <a:r>
              <a:rPr lang="en-US" altLang="zh-CN" sz="5400" b="1" dirty="0" smtClean="0">
                <a:solidFill>
                  <a:schemeClr val="accent6">
                    <a:lumMod val="75000"/>
                  </a:schemeClr>
                </a:solidFill>
              </a:rPr>
              <a:t>02</a:t>
            </a:r>
            <a:endParaRPr lang="zh-CN" altLang="en-US" sz="5400" b="1" dirty="0">
              <a:solidFill>
                <a:schemeClr val="accent6">
                  <a:lumMod val="75000"/>
                </a:schemeClr>
              </a:solidFill>
            </a:endParaRPr>
          </a:p>
        </p:txBody>
      </p:sp>
      <p:sp>
        <p:nvSpPr>
          <p:cNvPr id="8"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税务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pic>
        <p:nvPicPr>
          <p:cNvPr id="131074" name="Picture 2"/>
          <p:cNvPicPr>
            <a:picLocks noChangeAspect="1" noChangeArrowheads="1"/>
          </p:cNvPicPr>
          <p:nvPr/>
        </p:nvPicPr>
        <p:blipFill>
          <a:blip r:embed="rId3" cstate="print"/>
          <a:srcRect/>
          <a:stretch>
            <a:fillRect/>
          </a:stretch>
        </p:blipFill>
        <p:spPr bwMode="auto">
          <a:xfrm>
            <a:off x="2426767" y="902196"/>
            <a:ext cx="3457575" cy="5686425"/>
          </a:xfrm>
          <a:prstGeom prst="rect">
            <a:avLst/>
          </a:prstGeom>
          <a:noFill/>
          <a:ln w="9525">
            <a:noFill/>
            <a:miter lim="800000"/>
            <a:headEnd/>
            <a:tailEnd/>
          </a:ln>
        </p:spPr>
      </p:pic>
      <p:sp>
        <p:nvSpPr>
          <p:cNvPr id="11" name="矩形 10"/>
          <p:cNvSpPr/>
          <p:nvPr/>
        </p:nvSpPr>
        <p:spPr>
          <a:xfrm>
            <a:off x="860567" y="6166098"/>
            <a:ext cx="1422184" cy="461665"/>
          </a:xfrm>
          <a:prstGeom prst="rect">
            <a:avLst/>
          </a:prstGeom>
        </p:spPr>
        <p:txBody>
          <a:bodyPr wrap="none">
            <a:spAutoFit/>
          </a:bodyPr>
          <a:lstStyle/>
          <a:p>
            <a:r>
              <a:rPr lang="zh-CN" altLang="en-US" b="1" dirty="0" smtClean="0"/>
              <a:t>神农兴耕</a:t>
            </a:r>
            <a:endParaRPr lang="zh-CN" altLang="en-US" dirty="0"/>
          </a:p>
        </p:txBody>
      </p:sp>
      <p:pic>
        <p:nvPicPr>
          <p:cNvPr id="131075" name="Picture 3"/>
          <p:cNvPicPr>
            <a:picLocks noChangeAspect="1" noChangeArrowheads="1"/>
          </p:cNvPicPr>
          <p:nvPr/>
        </p:nvPicPr>
        <p:blipFill>
          <a:blip r:embed="rId4" cstate="print"/>
          <a:srcRect/>
          <a:stretch>
            <a:fillRect/>
          </a:stretch>
        </p:blipFill>
        <p:spPr bwMode="auto">
          <a:xfrm>
            <a:off x="7827367" y="902196"/>
            <a:ext cx="3457575" cy="5695950"/>
          </a:xfrm>
          <a:prstGeom prst="rect">
            <a:avLst/>
          </a:prstGeom>
          <a:noFill/>
          <a:ln w="9525">
            <a:noFill/>
            <a:miter lim="800000"/>
            <a:headEnd/>
            <a:tailEnd/>
          </a:ln>
        </p:spPr>
      </p:pic>
      <p:sp>
        <p:nvSpPr>
          <p:cNvPr id="13" name="矩形 12"/>
          <p:cNvSpPr/>
          <p:nvPr/>
        </p:nvSpPr>
        <p:spPr>
          <a:xfrm>
            <a:off x="6315199" y="6166098"/>
            <a:ext cx="1422184" cy="461665"/>
          </a:xfrm>
          <a:prstGeom prst="rect">
            <a:avLst/>
          </a:prstGeom>
        </p:spPr>
        <p:txBody>
          <a:bodyPr wrap="none">
            <a:spAutoFit/>
          </a:bodyPr>
          <a:lstStyle/>
          <a:p>
            <a:r>
              <a:rPr lang="zh-CN" altLang="en-US" b="1" dirty="0" smtClean="0"/>
              <a:t>青铜铸币</a:t>
            </a:r>
            <a:endParaRPr lang="zh-CN" altLang="en-US"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8" presetClass="emph" presetSubtype="0" repeatCount="indefinite" fill="hold" grpId="1" nodeType="withEffect">
                                  <p:stCondLst>
                                    <p:cond delay="4500"/>
                                  </p:stCondLst>
                                  <p:childTnLst>
                                    <p:animRot by="86400000">
                                      <p:cBhvr>
                                        <p:cTn id="9" dur="7000" fill="hold"/>
                                        <p:tgtEl>
                                          <p:spTgt spid="3"/>
                                        </p:tgtEl>
                                        <p:attrNameLst>
                                          <p:attrName>r</p:attrName>
                                        </p:attrNameLst>
                                      </p:cBhvr>
                                    </p:animRot>
                                  </p:childTnLst>
                                </p:cTn>
                              </p:par>
                            </p:childTnLst>
                          </p:cTn>
                        </p:par>
                        <p:par>
                          <p:cTn id="10" fill="hold">
                            <p:stCondLst>
                              <p:cond delay="11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3" name="Freeform 6"/>
          <p:cNvSpPr/>
          <p:nvPr/>
        </p:nvSpPr>
        <p:spPr bwMode="auto">
          <a:xfrm>
            <a:off x="410543" y="837506"/>
            <a:ext cx="1728192" cy="1720940"/>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椭圆 4"/>
          <p:cNvSpPr/>
          <p:nvPr/>
        </p:nvSpPr>
        <p:spPr>
          <a:xfrm>
            <a:off x="770583" y="1197546"/>
            <a:ext cx="1008112" cy="1008112"/>
          </a:xfrm>
          <a:prstGeom prst="ellipse">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842591" y="1210320"/>
            <a:ext cx="936104" cy="923330"/>
          </a:xfrm>
          <a:prstGeom prst="rect">
            <a:avLst/>
          </a:prstGeom>
          <a:noFill/>
        </p:spPr>
        <p:txBody>
          <a:bodyPr wrap="square" rtlCol="0">
            <a:spAutoFit/>
          </a:bodyPr>
          <a:lstStyle/>
          <a:p>
            <a:r>
              <a:rPr lang="en-US" altLang="zh-CN" sz="5400" b="1" dirty="0" smtClean="0">
                <a:solidFill>
                  <a:schemeClr val="accent6">
                    <a:lumMod val="75000"/>
                  </a:schemeClr>
                </a:solidFill>
              </a:rPr>
              <a:t>02</a:t>
            </a:r>
            <a:endParaRPr lang="zh-CN" altLang="en-US" sz="5400" b="1" dirty="0">
              <a:solidFill>
                <a:schemeClr val="accent6">
                  <a:lumMod val="75000"/>
                </a:schemeClr>
              </a:solidFill>
            </a:endParaRPr>
          </a:p>
        </p:txBody>
      </p:sp>
      <p:sp>
        <p:nvSpPr>
          <p:cNvPr id="8"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税务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pic>
        <p:nvPicPr>
          <p:cNvPr id="130051" name="Picture 3"/>
          <p:cNvPicPr>
            <a:picLocks noChangeAspect="1" noChangeArrowheads="1"/>
          </p:cNvPicPr>
          <p:nvPr/>
        </p:nvPicPr>
        <p:blipFill>
          <a:blip r:embed="rId3" cstate="print"/>
          <a:srcRect/>
          <a:stretch>
            <a:fillRect/>
          </a:stretch>
        </p:blipFill>
        <p:spPr bwMode="auto">
          <a:xfrm>
            <a:off x="2426767" y="909514"/>
            <a:ext cx="3505200" cy="5695950"/>
          </a:xfrm>
          <a:prstGeom prst="rect">
            <a:avLst/>
          </a:prstGeom>
          <a:noFill/>
          <a:ln w="9525">
            <a:noFill/>
            <a:miter lim="800000"/>
            <a:headEnd/>
            <a:tailEnd/>
          </a:ln>
        </p:spPr>
      </p:pic>
      <p:sp>
        <p:nvSpPr>
          <p:cNvPr id="10" name="矩形 9"/>
          <p:cNvSpPr/>
          <p:nvPr/>
        </p:nvSpPr>
        <p:spPr>
          <a:xfrm>
            <a:off x="860567" y="6166098"/>
            <a:ext cx="1422184" cy="461665"/>
          </a:xfrm>
          <a:prstGeom prst="rect">
            <a:avLst/>
          </a:prstGeom>
        </p:spPr>
        <p:txBody>
          <a:bodyPr wrap="none">
            <a:spAutoFit/>
          </a:bodyPr>
          <a:lstStyle/>
          <a:p>
            <a:r>
              <a:rPr lang="zh-CN" altLang="en-US" b="1" dirty="0" smtClean="0"/>
              <a:t>金节通关</a:t>
            </a:r>
            <a:endParaRPr lang="zh-CN" altLang="en-US" dirty="0"/>
          </a:p>
        </p:txBody>
      </p:sp>
      <p:pic>
        <p:nvPicPr>
          <p:cNvPr id="130052" name="Picture 4"/>
          <p:cNvPicPr>
            <a:picLocks noChangeAspect="1" noChangeArrowheads="1"/>
          </p:cNvPicPr>
          <p:nvPr/>
        </p:nvPicPr>
        <p:blipFill>
          <a:blip r:embed="rId4" cstate="print"/>
          <a:srcRect/>
          <a:stretch>
            <a:fillRect/>
          </a:stretch>
        </p:blipFill>
        <p:spPr bwMode="auto">
          <a:xfrm>
            <a:off x="7899375" y="909514"/>
            <a:ext cx="3448050" cy="5705475"/>
          </a:xfrm>
          <a:prstGeom prst="rect">
            <a:avLst/>
          </a:prstGeom>
          <a:noFill/>
          <a:ln w="9525">
            <a:noFill/>
            <a:miter lim="800000"/>
            <a:headEnd/>
            <a:tailEnd/>
          </a:ln>
        </p:spPr>
      </p:pic>
      <p:sp>
        <p:nvSpPr>
          <p:cNvPr id="12" name="矩形 11"/>
          <p:cNvSpPr/>
          <p:nvPr/>
        </p:nvSpPr>
        <p:spPr>
          <a:xfrm>
            <a:off x="6387207" y="6166098"/>
            <a:ext cx="1422184" cy="461665"/>
          </a:xfrm>
          <a:prstGeom prst="rect">
            <a:avLst/>
          </a:prstGeom>
        </p:spPr>
        <p:txBody>
          <a:bodyPr wrap="none">
            <a:spAutoFit/>
          </a:bodyPr>
          <a:lstStyle/>
          <a:p>
            <a:r>
              <a:rPr lang="zh-CN" altLang="en-US" b="1" dirty="0" smtClean="0"/>
              <a:t>南船北马</a:t>
            </a:r>
            <a:endParaRPr lang="zh-CN" altLang="en-US"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8" presetClass="emph" presetSubtype="0" repeatCount="indefinite" fill="hold" grpId="1" nodeType="withEffect">
                                  <p:stCondLst>
                                    <p:cond delay="4500"/>
                                  </p:stCondLst>
                                  <p:childTnLst>
                                    <p:animRot by="86400000">
                                      <p:cBhvr>
                                        <p:cTn id="9" dur="7000" fill="hold"/>
                                        <p:tgtEl>
                                          <p:spTgt spid="3"/>
                                        </p:tgtEl>
                                        <p:attrNameLst>
                                          <p:attrName>r</p:attrName>
                                        </p:attrNameLst>
                                      </p:cBhvr>
                                    </p:animRot>
                                  </p:childTnLst>
                                </p:cTn>
                              </p:par>
                            </p:childTnLst>
                          </p:cTn>
                        </p:par>
                        <p:par>
                          <p:cTn id="10" fill="hold">
                            <p:stCondLst>
                              <p:cond delay="11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3" name="Freeform 6"/>
          <p:cNvSpPr/>
          <p:nvPr/>
        </p:nvSpPr>
        <p:spPr bwMode="auto">
          <a:xfrm>
            <a:off x="410543" y="837506"/>
            <a:ext cx="1728192" cy="1720940"/>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椭圆 4"/>
          <p:cNvSpPr/>
          <p:nvPr/>
        </p:nvSpPr>
        <p:spPr>
          <a:xfrm>
            <a:off x="770583" y="1197546"/>
            <a:ext cx="1008112" cy="1008112"/>
          </a:xfrm>
          <a:prstGeom prst="ellipse">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842591" y="1210320"/>
            <a:ext cx="936104" cy="923330"/>
          </a:xfrm>
          <a:prstGeom prst="rect">
            <a:avLst/>
          </a:prstGeom>
          <a:noFill/>
        </p:spPr>
        <p:txBody>
          <a:bodyPr wrap="square" rtlCol="0">
            <a:spAutoFit/>
          </a:bodyPr>
          <a:lstStyle/>
          <a:p>
            <a:r>
              <a:rPr lang="en-US" altLang="zh-CN" sz="5400" b="1" dirty="0" smtClean="0">
                <a:solidFill>
                  <a:schemeClr val="accent6">
                    <a:lumMod val="75000"/>
                  </a:schemeClr>
                </a:solidFill>
              </a:rPr>
              <a:t>02</a:t>
            </a:r>
            <a:endParaRPr lang="zh-CN" altLang="en-US" sz="5400" b="1" dirty="0">
              <a:solidFill>
                <a:schemeClr val="accent6">
                  <a:lumMod val="75000"/>
                </a:schemeClr>
              </a:solidFill>
            </a:endParaRPr>
          </a:p>
        </p:txBody>
      </p:sp>
      <p:sp>
        <p:nvSpPr>
          <p:cNvPr id="8"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税务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pic>
        <p:nvPicPr>
          <p:cNvPr id="132098" name="Picture 2"/>
          <p:cNvPicPr>
            <a:picLocks noChangeAspect="1" noChangeArrowheads="1"/>
          </p:cNvPicPr>
          <p:nvPr/>
        </p:nvPicPr>
        <p:blipFill>
          <a:blip r:embed="rId3" cstate="print"/>
          <a:srcRect/>
          <a:stretch>
            <a:fillRect/>
          </a:stretch>
        </p:blipFill>
        <p:spPr bwMode="auto">
          <a:xfrm>
            <a:off x="2498775" y="909514"/>
            <a:ext cx="3467100" cy="5686425"/>
          </a:xfrm>
          <a:prstGeom prst="rect">
            <a:avLst/>
          </a:prstGeom>
          <a:noFill/>
          <a:ln w="9525">
            <a:noFill/>
            <a:miter lim="800000"/>
            <a:headEnd/>
            <a:tailEnd/>
          </a:ln>
        </p:spPr>
      </p:pic>
      <p:sp>
        <p:nvSpPr>
          <p:cNvPr id="9" name="矩形 8"/>
          <p:cNvSpPr/>
          <p:nvPr/>
        </p:nvSpPr>
        <p:spPr>
          <a:xfrm>
            <a:off x="914599" y="6094090"/>
            <a:ext cx="1422184" cy="461665"/>
          </a:xfrm>
          <a:prstGeom prst="rect">
            <a:avLst/>
          </a:prstGeom>
        </p:spPr>
        <p:txBody>
          <a:bodyPr wrap="none">
            <a:spAutoFit/>
          </a:bodyPr>
          <a:lstStyle/>
          <a:p>
            <a:r>
              <a:rPr lang="zh-CN" altLang="en-US" b="1" dirty="0" smtClean="0"/>
              <a:t>草市列肆</a:t>
            </a:r>
            <a:endParaRPr lang="zh-CN" altLang="en-US" dirty="0"/>
          </a:p>
        </p:txBody>
      </p:sp>
      <p:pic>
        <p:nvPicPr>
          <p:cNvPr id="132099" name="Picture 3"/>
          <p:cNvPicPr>
            <a:picLocks noChangeAspect="1" noChangeArrowheads="1"/>
          </p:cNvPicPr>
          <p:nvPr/>
        </p:nvPicPr>
        <p:blipFill>
          <a:blip r:embed="rId4" cstate="print"/>
          <a:srcRect/>
          <a:stretch>
            <a:fillRect/>
          </a:stretch>
        </p:blipFill>
        <p:spPr bwMode="auto">
          <a:xfrm>
            <a:off x="7899375" y="909514"/>
            <a:ext cx="3467100" cy="5667375"/>
          </a:xfrm>
          <a:prstGeom prst="rect">
            <a:avLst/>
          </a:prstGeom>
          <a:noFill/>
          <a:ln w="9525">
            <a:noFill/>
            <a:miter lim="800000"/>
            <a:headEnd/>
            <a:tailEnd/>
          </a:ln>
        </p:spPr>
      </p:pic>
      <p:sp>
        <p:nvSpPr>
          <p:cNvPr id="10" name="矩形 9"/>
          <p:cNvSpPr/>
          <p:nvPr/>
        </p:nvSpPr>
        <p:spPr>
          <a:xfrm>
            <a:off x="6405183" y="6136481"/>
            <a:ext cx="1422184" cy="461665"/>
          </a:xfrm>
          <a:prstGeom prst="rect">
            <a:avLst/>
          </a:prstGeom>
        </p:spPr>
        <p:txBody>
          <a:bodyPr wrap="none">
            <a:spAutoFit/>
          </a:bodyPr>
          <a:lstStyle/>
          <a:p>
            <a:r>
              <a:rPr lang="zh-CN" altLang="en-US" b="1" dirty="0" smtClean="0"/>
              <a:t>粮盐贡赋</a:t>
            </a:r>
            <a:endParaRPr lang="zh-CN" altLang="en-US"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8" presetClass="emph" presetSubtype="0" repeatCount="indefinite" fill="hold" grpId="1" nodeType="withEffect">
                                  <p:stCondLst>
                                    <p:cond delay="4500"/>
                                  </p:stCondLst>
                                  <p:childTnLst>
                                    <p:animRot by="86400000">
                                      <p:cBhvr>
                                        <p:cTn id="9" dur="7000" fill="hold"/>
                                        <p:tgtEl>
                                          <p:spTgt spid="3"/>
                                        </p:tgtEl>
                                        <p:attrNameLst>
                                          <p:attrName>r</p:attrName>
                                        </p:attrNameLst>
                                      </p:cBhvr>
                                    </p:animRot>
                                  </p:childTnLst>
                                </p:cTn>
                              </p:par>
                            </p:childTnLst>
                          </p:cTn>
                        </p:par>
                        <p:par>
                          <p:cTn id="10" fill="hold">
                            <p:stCondLst>
                              <p:cond delay="11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3" name="Freeform 6"/>
          <p:cNvSpPr/>
          <p:nvPr/>
        </p:nvSpPr>
        <p:spPr bwMode="auto">
          <a:xfrm>
            <a:off x="410543" y="837506"/>
            <a:ext cx="1728192" cy="1720940"/>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椭圆 4"/>
          <p:cNvSpPr/>
          <p:nvPr/>
        </p:nvSpPr>
        <p:spPr>
          <a:xfrm>
            <a:off x="770583" y="1197546"/>
            <a:ext cx="1008112" cy="1008112"/>
          </a:xfrm>
          <a:prstGeom prst="ellipse">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842591" y="1210320"/>
            <a:ext cx="936104" cy="923330"/>
          </a:xfrm>
          <a:prstGeom prst="rect">
            <a:avLst/>
          </a:prstGeom>
          <a:noFill/>
        </p:spPr>
        <p:txBody>
          <a:bodyPr wrap="square" rtlCol="0">
            <a:spAutoFit/>
          </a:bodyPr>
          <a:lstStyle/>
          <a:p>
            <a:r>
              <a:rPr lang="en-US" altLang="zh-CN" sz="5400" b="1" dirty="0" smtClean="0">
                <a:solidFill>
                  <a:schemeClr val="accent6">
                    <a:lumMod val="75000"/>
                  </a:schemeClr>
                </a:solidFill>
              </a:rPr>
              <a:t>02</a:t>
            </a:r>
            <a:endParaRPr lang="zh-CN" altLang="en-US" sz="5400" b="1" dirty="0">
              <a:solidFill>
                <a:schemeClr val="accent6">
                  <a:lumMod val="75000"/>
                </a:schemeClr>
              </a:solidFill>
            </a:endParaRPr>
          </a:p>
        </p:txBody>
      </p:sp>
      <p:sp>
        <p:nvSpPr>
          <p:cNvPr id="8"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税务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pic>
        <p:nvPicPr>
          <p:cNvPr id="133122" name="Picture 2"/>
          <p:cNvPicPr>
            <a:picLocks noChangeAspect="1" noChangeArrowheads="1"/>
          </p:cNvPicPr>
          <p:nvPr/>
        </p:nvPicPr>
        <p:blipFill>
          <a:blip r:embed="rId3" cstate="print"/>
          <a:srcRect/>
          <a:stretch>
            <a:fillRect/>
          </a:stretch>
        </p:blipFill>
        <p:spPr bwMode="auto">
          <a:xfrm>
            <a:off x="2498775" y="892671"/>
            <a:ext cx="3457575" cy="5676900"/>
          </a:xfrm>
          <a:prstGeom prst="rect">
            <a:avLst/>
          </a:prstGeom>
          <a:noFill/>
          <a:ln w="9525">
            <a:noFill/>
            <a:miter lim="800000"/>
            <a:headEnd/>
            <a:tailEnd/>
          </a:ln>
        </p:spPr>
      </p:pic>
      <p:sp>
        <p:nvSpPr>
          <p:cNvPr id="9" name="矩形 8"/>
          <p:cNvSpPr/>
          <p:nvPr/>
        </p:nvSpPr>
        <p:spPr>
          <a:xfrm>
            <a:off x="932575" y="6136481"/>
            <a:ext cx="1422184" cy="461665"/>
          </a:xfrm>
          <a:prstGeom prst="rect">
            <a:avLst/>
          </a:prstGeom>
        </p:spPr>
        <p:txBody>
          <a:bodyPr wrap="none">
            <a:spAutoFit/>
          </a:bodyPr>
          <a:lstStyle/>
          <a:p>
            <a:r>
              <a:rPr lang="zh-CN" altLang="en-US" b="1" dirty="0" smtClean="0"/>
              <a:t>万里茶道</a:t>
            </a:r>
            <a:endParaRPr lang="zh-CN" altLang="en-US" dirty="0"/>
          </a:p>
        </p:txBody>
      </p:sp>
      <p:pic>
        <p:nvPicPr>
          <p:cNvPr id="133123" name="Picture 3"/>
          <p:cNvPicPr>
            <a:picLocks noChangeAspect="1" noChangeArrowheads="1"/>
          </p:cNvPicPr>
          <p:nvPr/>
        </p:nvPicPr>
        <p:blipFill>
          <a:blip r:embed="rId4" cstate="print"/>
          <a:srcRect/>
          <a:stretch>
            <a:fillRect/>
          </a:stretch>
        </p:blipFill>
        <p:spPr bwMode="auto">
          <a:xfrm>
            <a:off x="7907709" y="892671"/>
            <a:ext cx="3448050" cy="5705475"/>
          </a:xfrm>
          <a:prstGeom prst="rect">
            <a:avLst/>
          </a:prstGeom>
          <a:noFill/>
          <a:ln w="9525">
            <a:noFill/>
            <a:miter lim="800000"/>
            <a:headEnd/>
            <a:tailEnd/>
          </a:ln>
        </p:spPr>
      </p:pic>
      <p:sp>
        <p:nvSpPr>
          <p:cNvPr id="10" name="矩形 9"/>
          <p:cNvSpPr/>
          <p:nvPr/>
        </p:nvSpPr>
        <p:spPr>
          <a:xfrm>
            <a:off x="6405183" y="6136481"/>
            <a:ext cx="1422184" cy="461665"/>
          </a:xfrm>
          <a:prstGeom prst="rect">
            <a:avLst/>
          </a:prstGeom>
        </p:spPr>
        <p:txBody>
          <a:bodyPr wrap="none">
            <a:spAutoFit/>
          </a:bodyPr>
          <a:lstStyle/>
          <a:p>
            <a:r>
              <a:rPr lang="zh-CN" altLang="en-US" b="1" dirty="0" smtClean="0"/>
              <a:t>汉口开埠</a:t>
            </a:r>
            <a:endParaRPr lang="zh-CN" altLang="en-US"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8" presetClass="emph" presetSubtype="0" repeatCount="indefinite" fill="hold" grpId="1" nodeType="withEffect">
                                  <p:stCondLst>
                                    <p:cond delay="4500"/>
                                  </p:stCondLst>
                                  <p:childTnLst>
                                    <p:animRot by="86400000">
                                      <p:cBhvr>
                                        <p:cTn id="9" dur="7000" fill="hold"/>
                                        <p:tgtEl>
                                          <p:spTgt spid="3"/>
                                        </p:tgtEl>
                                        <p:attrNameLst>
                                          <p:attrName>r</p:attrName>
                                        </p:attrNameLst>
                                      </p:cBhvr>
                                    </p:animRot>
                                  </p:childTnLst>
                                </p:cTn>
                              </p:par>
                            </p:childTnLst>
                          </p:cTn>
                        </p:par>
                        <p:par>
                          <p:cTn id="10" fill="hold">
                            <p:stCondLst>
                              <p:cond delay="11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3" name="Freeform 6"/>
          <p:cNvSpPr/>
          <p:nvPr/>
        </p:nvSpPr>
        <p:spPr bwMode="auto">
          <a:xfrm>
            <a:off x="410543" y="837506"/>
            <a:ext cx="1728192" cy="1720940"/>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椭圆 4"/>
          <p:cNvSpPr/>
          <p:nvPr/>
        </p:nvSpPr>
        <p:spPr>
          <a:xfrm>
            <a:off x="770583" y="1197546"/>
            <a:ext cx="1008112" cy="1008112"/>
          </a:xfrm>
          <a:prstGeom prst="ellipse">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842591" y="1210320"/>
            <a:ext cx="936104" cy="923330"/>
          </a:xfrm>
          <a:prstGeom prst="rect">
            <a:avLst/>
          </a:prstGeom>
          <a:noFill/>
        </p:spPr>
        <p:txBody>
          <a:bodyPr wrap="square" rtlCol="0">
            <a:spAutoFit/>
          </a:bodyPr>
          <a:lstStyle/>
          <a:p>
            <a:r>
              <a:rPr lang="en-US" altLang="zh-CN" sz="5400" b="1" dirty="0" smtClean="0">
                <a:solidFill>
                  <a:schemeClr val="accent6">
                    <a:lumMod val="75000"/>
                  </a:schemeClr>
                </a:solidFill>
              </a:rPr>
              <a:t>02</a:t>
            </a:r>
            <a:endParaRPr lang="zh-CN" altLang="en-US" sz="5400" b="1" dirty="0">
              <a:solidFill>
                <a:schemeClr val="accent6">
                  <a:lumMod val="75000"/>
                </a:schemeClr>
              </a:solidFill>
            </a:endParaRPr>
          </a:p>
        </p:txBody>
      </p:sp>
      <p:sp>
        <p:nvSpPr>
          <p:cNvPr id="8"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税务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pic>
        <p:nvPicPr>
          <p:cNvPr id="134146" name="Picture 2"/>
          <p:cNvPicPr>
            <a:picLocks noChangeAspect="1" noChangeArrowheads="1"/>
          </p:cNvPicPr>
          <p:nvPr/>
        </p:nvPicPr>
        <p:blipFill>
          <a:blip r:embed="rId3" cstate="print"/>
          <a:srcRect/>
          <a:stretch>
            <a:fillRect/>
          </a:stretch>
        </p:blipFill>
        <p:spPr bwMode="auto">
          <a:xfrm>
            <a:off x="4587007" y="909514"/>
            <a:ext cx="3438525" cy="5676900"/>
          </a:xfrm>
          <a:prstGeom prst="rect">
            <a:avLst/>
          </a:prstGeom>
          <a:noFill/>
          <a:ln w="9525">
            <a:noFill/>
            <a:miter lim="800000"/>
            <a:headEnd/>
            <a:tailEnd/>
          </a:ln>
        </p:spPr>
      </p:pic>
      <p:sp>
        <p:nvSpPr>
          <p:cNvPr id="9" name="矩形 8"/>
          <p:cNvSpPr/>
          <p:nvPr/>
        </p:nvSpPr>
        <p:spPr>
          <a:xfrm>
            <a:off x="3002831" y="6094090"/>
            <a:ext cx="1422184" cy="461665"/>
          </a:xfrm>
          <a:prstGeom prst="rect">
            <a:avLst/>
          </a:prstGeom>
        </p:spPr>
        <p:txBody>
          <a:bodyPr wrap="none">
            <a:spAutoFit/>
          </a:bodyPr>
          <a:lstStyle/>
          <a:p>
            <a:r>
              <a:rPr lang="zh-CN" altLang="en-US" b="1" dirty="0" smtClean="0"/>
              <a:t>荆楚三关</a:t>
            </a:r>
            <a:endParaRPr lang="zh-CN" altLang="en-US"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8" presetClass="emph" presetSubtype="0" repeatCount="indefinite" fill="hold" grpId="1" nodeType="withEffect">
                                  <p:stCondLst>
                                    <p:cond delay="4500"/>
                                  </p:stCondLst>
                                  <p:childTnLst>
                                    <p:animRot by="86400000">
                                      <p:cBhvr>
                                        <p:cTn id="9" dur="7000" fill="hold"/>
                                        <p:tgtEl>
                                          <p:spTgt spid="3"/>
                                        </p:tgtEl>
                                        <p:attrNameLst>
                                          <p:attrName>r</p:attrName>
                                        </p:attrNameLst>
                                      </p:cBhvr>
                                    </p:animRot>
                                  </p:childTnLst>
                                </p:cTn>
                              </p:par>
                            </p:childTnLst>
                          </p:cTn>
                        </p:par>
                        <p:par>
                          <p:cTn id="10" fill="hold">
                            <p:stCondLst>
                              <p:cond delay="11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4" name="圆角矩形 3"/>
          <p:cNvSpPr/>
          <p:nvPr/>
        </p:nvSpPr>
        <p:spPr>
          <a:xfrm>
            <a:off x="1346647" y="1413570"/>
            <a:ext cx="10153128" cy="5184576"/>
          </a:xfrm>
          <a:prstGeom prst="round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6"/>
          <p:cNvSpPr/>
          <p:nvPr/>
        </p:nvSpPr>
        <p:spPr bwMode="auto">
          <a:xfrm>
            <a:off x="410543" y="837506"/>
            <a:ext cx="1728192" cy="1720940"/>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椭圆 4"/>
          <p:cNvSpPr/>
          <p:nvPr/>
        </p:nvSpPr>
        <p:spPr>
          <a:xfrm>
            <a:off x="770583" y="1197546"/>
            <a:ext cx="1008112" cy="1008112"/>
          </a:xfrm>
          <a:prstGeom prst="ellipse">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842591" y="1210320"/>
            <a:ext cx="936104" cy="923330"/>
          </a:xfrm>
          <a:prstGeom prst="rect">
            <a:avLst/>
          </a:prstGeom>
          <a:noFill/>
        </p:spPr>
        <p:txBody>
          <a:bodyPr wrap="square" rtlCol="0">
            <a:spAutoFit/>
          </a:bodyPr>
          <a:lstStyle/>
          <a:p>
            <a:r>
              <a:rPr lang="en-US" altLang="zh-CN" sz="5400" b="1" dirty="0" smtClean="0">
                <a:solidFill>
                  <a:schemeClr val="accent6">
                    <a:lumMod val="75000"/>
                  </a:schemeClr>
                </a:solidFill>
              </a:rPr>
              <a:t>03</a:t>
            </a:r>
            <a:endParaRPr lang="zh-CN" altLang="en-US" sz="5400" b="1" dirty="0">
              <a:solidFill>
                <a:schemeClr val="accent6">
                  <a:lumMod val="75000"/>
                </a:schemeClr>
              </a:solidFill>
            </a:endParaRPr>
          </a:p>
        </p:txBody>
      </p:sp>
      <p:sp>
        <p:nvSpPr>
          <p:cNvPr id="7" name="矩形 6"/>
          <p:cNvSpPr/>
          <p:nvPr/>
        </p:nvSpPr>
        <p:spPr>
          <a:xfrm>
            <a:off x="2138735" y="654581"/>
            <a:ext cx="8496944" cy="830997"/>
          </a:xfrm>
          <a:prstGeom prst="rect">
            <a:avLst/>
          </a:prstGeom>
        </p:spPr>
        <p:txBody>
          <a:bodyPr wrap="square">
            <a:spAutoFit/>
          </a:bodyPr>
          <a:lstStyle/>
          <a:p>
            <a:pPr algn="ctr"/>
            <a:r>
              <a:rPr lang="zh-CN" altLang="en-US"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关于启用全国增值税发票查验平台的公告</a:t>
            </a:r>
          </a:p>
          <a:p>
            <a:pPr algn="ctr"/>
            <a:r>
              <a:rPr lang="zh-CN" altLang="en-US"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国家税务总局公告</a:t>
            </a:r>
            <a:r>
              <a:rPr lang="en-US" altLang="zh-CN"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2016</a:t>
            </a:r>
            <a:r>
              <a:rPr lang="zh-CN" altLang="en-US"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年第</a:t>
            </a:r>
            <a:r>
              <a:rPr lang="en-US" altLang="zh-CN"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87</a:t>
            </a:r>
            <a:r>
              <a:rPr lang="zh-CN" altLang="en-US"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号</a:t>
            </a:r>
            <a:endParaRPr lang="zh-CN" altLang="en-US"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sp>
        <p:nvSpPr>
          <p:cNvPr id="8"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税务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490663" y="1950139"/>
            <a:ext cx="9793088" cy="4431983"/>
          </a:xfrm>
          <a:prstGeom prst="rect">
            <a:avLst/>
          </a:prstGeom>
          <a:noFill/>
        </p:spPr>
        <p:txBody>
          <a:bodyPr wrap="square" rtlCol="0">
            <a:spAutoFit/>
          </a:bodyPr>
          <a:lstStyle/>
          <a:p>
            <a:pPr algn="ctr"/>
            <a:r>
              <a:rPr lang="en-US" altLang="zh-CN" sz="1600" b="1" dirty="0" smtClean="0"/>
              <a:t>2017-01-09</a:t>
            </a:r>
          </a:p>
          <a:p>
            <a:pPr algn="ctr"/>
            <a:endParaRPr lang="zh-CN" altLang="en-US" sz="1600" dirty="0" smtClean="0"/>
          </a:p>
          <a:p>
            <a:pPr algn="ctr">
              <a:lnSpc>
                <a:spcPts val="2500"/>
              </a:lnSpc>
            </a:pPr>
            <a:r>
              <a:rPr lang="zh-CN" altLang="en-US" sz="1600" b="1" dirty="0" smtClean="0"/>
              <a:t>为进一步优化纳税服务，加强发票管理，税务总局依托增值税发票管理新系统（以下简称“新系统”）开发了增值税发票查验平台。经过前期试点，系统运行平稳，税务总局决定启用全国增值税发票查验平台。现将有关事项公告如下：取得增值税发票的单位和个人可登陆全国增值税发票查验平台（</a:t>
            </a:r>
            <a:r>
              <a:rPr lang="en-US" altLang="zh-CN" sz="1600" b="1" dirty="0" smtClean="0"/>
              <a:t>https://inv-veri.chinatax.gov.cn</a:t>
            </a:r>
            <a:r>
              <a:rPr lang="zh-CN" altLang="en-US" sz="1600" b="1" dirty="0" smtClean="0"/>
              <a:t>），对新系统开具的增值税专用发票、增值税普通发票、机动车销售统一发票和增值税电子普通发票的发票信息进行查验。单位和个人通过网页浏览器首次登录平台时，应下载安装根证书文件，查看平台提供的发票查验操作说明。 </a:t>
            </a:r>
          </a:p>
          <a:p>
            <a:pPr>
              <a:lnSpc>
                <a:spcPts val="2500"/>
              </a:lnSpc>
            </a:pPr>
            <a:r>
              <a:rPr lang="zh-CN" altLang="en-US" sz="1600" b="1" dirty="0" smtClean="0"/>
              <a:t>        各级税务机关要通过多种渠道做好增值税发票查验工作的宣传辅导，采取有效措施，保证增值税发票查验工作的顺利实施。 </a:t>
            </a:r>
          </a:p>
          <a:p>
            <a:pPr>
              <a:lnSpc>
                <a:spcPts val="2500"/>
              </a:lnSpc>
            </a:pPr>
            <a:r>
              <a:rPr lang="zh-CN" altLang="en-US" sz="1600" b="1" dirty="0" smtClean="0"/>
              <a:t>       本公告自</a:t>
            </a:r>
            <a:r>
              <a:rPr lang="en-US" altLang="zh-CN" sz="1600" b="1" dirty="0" smtClean="0"/>
              <a:t>2017</a:t>
            </a:r>
            <a:r>
              <a:rPr lang="zh-CN" altLang="en-US" sz="1600" b="1" dirty="0" smtClean="0"/>
              <a:t>年</a:t>
            </a:r>
            <a:r>
              <a:rPr lang="en-US" altLang="zh-CN" sz="1600" b="1" dirty="0" smtClean="0"/>
              <a:t>1</a:t>
            </a:r>
            <a:r>
              <a:rPr lang="zh-CN" altLang="en-US" sz="1600" b="1" dirty="0" smtClean="0"/>
              <a:t>月</a:t>
            </a:r>
            <a:r>
              <a:rPr lang="en-US" altLang="zh-CN" sz="1600" b="1" dirty="0" smtClean="0"/>
              <a:t>1</a:t>
            </a:r>
            <a:r>
              <a:rPr lang="zh-CN" altLang="en-US" sz="1600" b="1" dirty="0" smtClean="0"/>
              <a:t>日起实施。 </a:t>
            </a:r>
          </a:p>
          <a:p>
            <a:pPr>
              <a:lnSpc>
                <a:spcPts val="2500"/>
              </a:lnSpc>
            </a:pPr>
            <a:r>
              <a:rPr lang="zh-CN" altLang="en-US" sz="1600" b="1" dirty="0" smtClean="0"/>
              <a:t>       特此公告。</a:t>
            </a:r>
          </a:p>
          <a:p>
            <a:pPr algn="r">
              <a:lnSpc>
                <a:spcPts val="2500"/>
              </a:lnSpc>
            </a:pPr>
            <a:r>
              <a:rPr lang="zh-CN" altLang="en-US" sz="1600" b="1" dirty="0" smtClean="0"/>
              <a:t>    国家税务总局 </a:t>
            </a:r>
          </a:p>
          <a:p>
            <a:pPr algn="r">
              <a:lnSpc>
                <a:spcPts val="2500"/>
              </a:lnSpc>
            </a:pPr>
            <a:r>
              <a:rPr lang="zh-CN" altLang="en-US" sz="1600" b="1" dirty="0" smtClean="0"/>
              <a:t>    </a:t>
            </a:r>
            <a:r>
              <a:rPr lang="en-US" altLang="zh-CN" sz="1600" b="1" dirty="0" smtClean="0"/>
              <a:t>2016</a:t>
            </a:r>
            <a:r>
              <a:rPr lang="zh-CN" altLang="en-US" sz="1600" b="1" dirty="0" smtClean="0"/>
              <a:t>年</a:t>
            </a:r>
            <a:r>
              <a:rPr lang="en-US" altLang="zh-CN" sz="1600" b="1" dirty="0" smtClean="0"/>
              <a:t>12</a:t>
            </a:r>
            <a:r>
              <a:rPr lang="zh-CN" altLang="en-US" sz="1600" b="1" dirty="0" smtClean="0"/>
              <a:t>月</a:t>
            </a:r>
            <a:r>
              <a:rPr lang="en-US" altLang="zh-CN" sz="1600" b="1" dirty="0" smtClean="0"/>
              <a:t>23</a:t>
            </a:r>
            <a:r>
              <a:rPr lang="zh-CN" altLang="en-US" sz="1600" b="1" dirty="0" smtClean="0"/>
              <a:t>日</a:t>
            </a:r>
            <a:endParaRPr lang="zh-CN" altLang="en-US" sz="1600" b="1"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8" presetClass="emph" presetSubtype="0" repeatCount="indefinite" fill="hold" grpId="1" nodeType="withEffect">
                                  <p:stCondLst>
                                    <p:cond delay="4500"/>
                                  </p:stCondLst>
                                  <p:childTnLst>
                                    <p:animRot by="86400000">
                                      <p:cBhvr>
                                        <p:cTn id="9" dur="7000" fill="hold"/>
                                        <p:tgtEl>
                                          <p:spTgt spid="3"/>
                                        </p:tgtEl>
                                        <p:attrNameLst>
                                          <p:attrName>r</p:attrName>
                                        </p:attrNameLst>
                                      </p:cBhvr>
                                    </p:animRot>
                                  </p:childTnLst>
                                </p:cTn>
                              </p:par>
                            </p:childTnLst>
                          </p:cTn>
                        </p:par>
                        <p:par>
                          <p:cTn id="10" fill="hold">
                            <p:stCondLst>
                              <p:cond delay="11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4" name="圆角矩形 3"/>
          <p:cNvSpPr/>
          <p:nvPr/>
        </p:nvSpPr>
        <p:spPr>
          <a:xfrm>
            <a:off x="1346647" y="1413570"/>
            <a:ext cx="10153128" cy="5184576"/>
          </a:xfrm>
          <a:prstGeom prst="round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6"/>
          <p:cNvSpPr/>
          <p:nvPr/>
        </p:nvSpPr>
        <p:spPr bwMode="auto">
          <a:xfrm>
            <a:off x="410543" y="837506"/>
            <a:ext cx="1728192" cy="1720940"/>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椭圆 4"/>
          <p:cNvSpPr/>
          <p:nvPr/>
        </p:nvSpPr>
        <p:spPr>
          <a:xfrm>
            <a:off x="770583" y="1197546"/>
            <a:ext cx="1008112" cy="1008112"/>
          </a:xfrm>
          <a:prstGeom prst="ellipse">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842591" y="1210320"/>
            <a:ext cx="936104" cy="923330"/>
          </a:xfrm>
          <a:prstGeom prst="rect">
            <a:avLst/>
          </a:prstGeom>
          <a:noFill/>
        </p:spPr>
        <p:txBody>
          <a:bodyPr wrap="square" rtlCol="0">
            <a:spAutoFit/>
          </a:bodyPr>
          <a:lstStyle/>
          <a:p>
            <a:r>
              <a:rPr lang="en-US" altLang="zh-CN" sz="5400" b="1" dirty="0" smtClean="0">
                <a:solidFill>
                  <a:schemeClr val="accent6">
                    <a:lumMod val="75000"/>
                  </a:schemeClr>
                </a:solidFill>
              </a:rPr>
              <a:t>04</a:t>
            </a:r>
            <a:endParaRPr lang="zh-CN" altLang="en-US" sz="5400" b="1" dirty="0">
              <a:solidFill>
                <a:schemeClr val="accent6">
                  <a:lumMod val="75000"/>
                </a:schemeClr>
              </a:solidFill>
            </a:endParaRPr>
          </a:p>
        </p:txBody>
      </p:sp>
      <p:sp>
        <p:nvSpPr>
          <p:cNvPr id="7" name="矩形 6"/>
          <p:cNvSpPr/>
          <p:nvPr/>
        </p:nvSpPr>
        <p:spPr>
          <a:xfrm>
            <a:off x="2138735" y="654581"/>
            <a:ext cx="8496944" cy="830997"/>
          </a:xfrm>
          <a:prstGeom prst="rect">
            <a:avLst/>
          </a:prstGeom>
        </p:spPr>
        <p:txBody>
          <a:bodyPr wrap="square">
            <a:spAutoFit/>
          </a:bodyPr>
          <a:lstStyle/>
          <a:p>
            <a:pPr algn="ctr"/>
            <a:r>
              <a:rPr lang="zh-CN" altLang="en-US"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关于修订企业所得税</a:t>
            </a:r>
            <a:r>
              <a:rPr lang="en-US" altLang="zh-CN"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2</a:t>
            </a:r>
            <a:r>
              <a:rPr lang="zh-CN" altLang="en-US"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个规范性文件的公告</a:t>
            </a:r>
          </a:p>
          <a:p>
            <a:pPr algn="ctr"/>
            <a:r>
              <a:rPr lang="zh-CN" altLang="en-US"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国家税务总局公告</a:t>
            </a:r>
            <a:r>
              <a:rPr lang="en-US" altLang="zh-CN"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2016</a:t>
            </a:r>
            <a:r>
              <a:rPr lang="zh-CN" altLang="en-US"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年第</a:t>
            </a:r>
            <a:r>
              <a:rPr lang="en-US" altLang="zh-CN"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88</a:t>
            </a:r>
            <a:r>
              <a:rPr lang="zh-CN" altLang="en-US"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号</a:t>
            </a:r>
            <a:endParaRPr lang="zh-CN" altLang="en-US"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sp>
        <p:nvSpPr>
          <p:cNvPr id="8"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税务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490663" y="1950139"/>
            <a:ext cx="9793088" cy="3470181"/>
          </a:xfrm>
          <a:prstGeom prst="rect">
            <a:avLst/>
          </a:prstGeom>
          <a:noFill/>
        </p:spPr>
        <p:txBody>
          <a:bodyPr wrap="square" rtlCol="0">
            <a:spAutoFit/>
          </a:bodyPr>
          <a:lstStyle/>
          <a:p>
            <a:pPr algn="ctr"/>
            <a:r>
              <a:rPr lang="en-US" altLang="zh-CN" sz="1600" b="1" dirty="0" smtClean="0"/>
              <a:t>2017-01-09</a:t>
            </a:r>
          </a:p>
          <a:p>
            <a:pPr algn="ctr"/>
            <a:endParaRPr lang="zh-CN" altLang="en-US" sz="1600" dirty="0" smtClean="0"/>
          </a:p>
          <a:p>
            <a:pPr>
              <a:lnSpc>
                <a:spcPts val="2500"/>
              </a:lnSpc>
            </a:pPr>
            <a:r>
              <a:rPr lang="zh-CN" altLang="en-US" sz="1600" b="1" dirty="0" smtClean="0"/>
              <a:t>         根据</a:t>
            </a:r>
            <a:r>
              <a:rPr lang="en-US" altLang="zh-CN" sz="1600" b="1" dirty="0" smtClean="0"/>
              <a:t>《</a:t>
            </a:r>
            <a:r>
              <a:rPr lang="zh-CN" altLang="en-US" sz="1600" b="1" dirty="0" smtClean="0"/>
              <a:t>国务院关于取消和调整一批行政审批项目等事项的决定</a:t>
            </a:r>
            <a:r>
              <a:rPr lang="en-US" altLang="zh-CN" sz="1600" b="1" dirty="0" smtClean="0"/>
              <a:t>》</a:t>
            </a:r>
            <a:r>
              <a:rPr lang="zh-CN" altLang="en-US" sz="1600" b="1" dirty="0" smtClean="0"/>
              <a:t>（国发</a:t>
            </a:r>
            <a:r>
              <a:rPr lang="en-US" altLang="zh-CN" sz="1600" b="1" dirty="0" smtClean="0"/>
              <a:t>〔2014〕50</a:t>
            </a:r>
            <a:r>
              <a:rPr lang="zh-CN" altLang="en-US" sz="1600" b="1" dirty="0" smtClean="0"/>
              <a:t>号）以及税务总局关于享受小型微利企业所得税优惠政策的企业包括核定征收企业的相关规定，为做好政策衔接工作，现对企业所得税有关规范性文件修订问题公告如下：</a:t>
            </a:r>
          </a:p>
          <a:p>
            <a:pPr>
              <a:lnSpc>
                <a:spcPts val="2500"/>
              </a:lnSpc>
            </a:pPr>
            <a:r>
              <a:rPr lang="zh-CN" altLang="en-US" sz="1600" b="1" dirty="0" smtClean="0"/>
              <a:t>         一、关于收入全额归属中央的企业分支机构名单管理问题 </a:t>
            </a:r>
          </a:p>
          <a:p>
            <a:pPr>
              <a:lnSpc>
                <a:spcPts val="2500"/>
              </a:lnSpc>
            </a:pPr>
            <a:r>
              <a:rPr lang="zh-CN" altLang="en-US" sz="1600" b="1" dirty="0" smtClean="0"/>
              <a:t>       </a:t>
            </a:r>
            <a:r>
              <a:rPr lang="en-US" altLang="zh-CN" sz="1600" b="1" dirty="0" smtClean="0"/>
              <a:t>《</a:t>
            </a:r>
            <a:r>
              <a:rPr lang="zh-CN" altLang="en-US" sz="1600" b="1" dirty="0" smtClean="0"/>
              <a:t>国家税务总局关于中国工商银行股份有限公司等企业企业所得税有关征管问题的通知</a:t>
            </a:r>
            <a:r>
              <a:rPr lang="en-US" altLang="zh-CN" sz="1600" b="1" dirty="0" smtClean="0"/>
              <a:t>》</a:t>
            </a:r>
            <a:r>
              <a:rPr lang="zh-CN" altLang="en-US" sz="1600" b="1" dirty="0" smtClean="0"/>
              <a:t>（国税函</a:t>
            </a:r>
            <a:r>
              <a:rPr lang="en-US" altLang="zh-CN" sz="1600" b="1" dirty="0" smtClean="0"/>
              <a:t>〔2010〕184</a:t>
            </a:r>
            <a:r>
              <a:rPr lang="zh-CN" altLang="en-US" sz="1600" b="1" dirty="0" smtClean="0"/>
              <a:t>号）第二、三条废止。收入全额归属中央的企业所属二级及二级以下分支机构，发生资产损失的，按照</a:t>
            </a:r>
            <a:r>
              <a:rPr lang="en-US" altLang="zh-CN" sz="1600" b="1" dirty="0" smtClean="0"/>
              <a:t>《</a:t>
            </a:r>
            <a:r>
              <a:rPr lang="zh-CN" altLang="en-US" sz="1600" b="1" dirty="0" smtClean="0"/>
              <a:t>国家税务总局关于发布</a:t>
            </a:r>
            <a:r>
              <a:rPr lang="en-US" altLang="zh-CN" sz="1600" b="1" dirty="0" smtClean="0"/>
              <a:t>〈</a:t>
            </a:r>
            <a:r>
              <a:rPr lang="zh-CN" altLang="en-US" sz="1600" b="1" dirty="0" smtClean="0"/>
              <a:t>企业资产损失所得税税前扣除管理办法</a:t>
            </a:r>
            <a:r>
              <a:rPr lang="en-US" altLang="zh-CN" sz="1600" b="1" dirty="0" smtClean="0"/>
              <a:t>〉</a:t>
            </a:r>
            <a:r>
              <a:rPr lang="zh-CN" altLang="en-US" sz="1600" b="1" dirty="0" smtClean="0"/>
              <a:t>的公告</a:t>
            </a:r>
            <a:r>
              <a:rPr lang="en-US" altLang="zh-CN" sz="1600" b="1" dirty="0" smtClean="0"/>
              <a:t>》</a:t>
            </a:r>
            <a:r>
              <a:rPr lang="zh-CN" altLang="en-US" sz="1600" b="1" dirty="0" smtClean="0"/>
              <a:t>（国家税务总局公告</a:t>
            </a:r>
            <a:r>
              <a:rPr lang="en-US" altLang="zh-CN" sz="1600" b="1" dirty="0" smtClean="0"/>
              <a:t>2011</a:t>
            </a:r>
            <a:r>
              <a:rPr lang="zh-CN" altLang="en-US" sz="1600" b="1" dirty="0" smtClean="0"/>
              <a:t>年第</a:t>
            </a:r>
            <a:r>
              <a:rPr lang="en-US" altLang="zh-CN" sz="1600" b="1" dirty="0" smtClean="0"/>
              <a:t>25</a:t>
            </a:r>
            <a:r>
              <a:rPr lang="zh-CN" altLang="en-US" sz="1600" b="1" dirty="0" smtClean="0"/>
              <a:t>号）的规定办理；发生名单变化的，按照</a:t>
            </a:r>
            <a:r>
              <a:rPr lang="en-US" altLang="zh-CN" sz="1600" b="1" dirty="0" smtClean="0"/>
              <a:t>《</a:t>
            </a:r>
            <a:r>
              <a:rPr lang="zh-CN" altLang="en-US" sz="1600" b="1" dirty="0" smtClean="0"/>
              <a:t>国家税务总局关于</a:t>
            </a:r>
            <a:r>
              <a:rPr lang="en-US" altLang="zh-CN" sz="1600" b="1" dirty="0" smtClean="0"/>
              <a:t>3</a:t>
            </a:r>
            <a:r>
              <a:rPr lang="zh-CN" altLang="en-US" sz="1600" b="1" dirty="0" smtClean="0"/>
              <a:t>项企业所得税事项取消审批后加强后续管理的公告</a:t>
            </a:r>
            <a:r>
              <a:rPr lang="en-US" altLang="zh-CN" sz="1600" b="1" dirty="0" smtClean="0"/>
              <a:t>》</a:t>
            </a:r>
            <a:r>
              <a:rPr lang="zh-CN" altLang="en-US" sz="1600" b="1" dirty="0" smtClean="0"/>
              <a:t>（国家税务总局公告</a:t>
            </a:r>
            <a:r>
              <a:rPr lang="en-US" altLang="zh-CN" sz="1600" b="1" dirty="0" smtClean="0"/>
              <a:t>2015</a:t>
            </a:r>
            <a:r>
              <a:rPr lang="zh-CN" altLang="en-US" sz="1600" b="1" dirty="0" smtClean="0"/>
              <a:t>年第</a:t>
            </a:r>
            <a:r>
              <a:rPr lang="en-US" altLang="zh-CN" sz="1600" b="1" dirty="0" smtClean="0"/>
              <a:t>6</a:t>
            </a:r>
            <a:r>
              <a:rPr lang="zh-CN" altLang="en-US" sz="1600" b="1" dirty="0" smtClean="0"/>
              <a:t>号）第二条的规定办理。</a:t>
            </a:r>
            <a:endParaRPr lang="zh-CN" altLang="en-US" sz="1600" b="1"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8" presetClass="emph" presetSubtype="0" repeatCount="indefinite" fill="hold" grpId="1" nodeType="withEffect">
                                  <p:stCondLst>
                                    <p:cond delay="4500"/>
                                  </p:stCondLst>
                                  <p:childTnLst>
                                    <p:animRot by="86400000">
                                      <p:cBhvr>
                                        <p:cTn id="9" dur="7000" fill="hold"/>
                                        <p:tgtEl>
                                          <p:spTgt spid="3"/>
                                        </p:tgtEl>
                                        <p:attrNameLst>
                                          <p:attrName>r</p:attrName>
                                        </p:attrNameLst>
                                      </p:cBhvr>
                                    </p:animRot>
                                  </p:childTnLst>
                                </p:cTn>
                              </p:par>
                            </p:childTnLst>
                          </p:cTn>
                        </p:par>
                        <p:par>
                          <p:cTn id="10" fill="hold">
                            <p:stCondLst>
                              <p:cond delay="11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4" name="圆角矩形 3"/>
          <p:cNvSpPr/>
          <p:nvPr/>
        </p:nvSpPr>
        <p:spPr>
          <a:xfrm>
            <a:off x="1346647" y="1413570"/>
            <a:ext cx="10153128" cy="5184576"/>
          </a:xfrm>
          <a:prstGeom prst="round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6"/>
          <p:cNvSpPr/>
          <p:nvPr/>
        </p:nvSpPr>
        <p:spPr bwMode="auto">
          <a:xfrm>
            <a:off x="410543" y="837506"/>
            <a:ext cx="1728192" cy="1720940"/>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椭圆 4"/>
          <p:cNvSpPr/>
          <p:nvPr/>
        </p:nvSpPr>
        <p:spPr>
          <a:xfrm>
            <a:off x="770583" y="1197546"/>
            <a:ext cx="1008112" cy="1008112"/>
          </a:xfrm>
          <a:prstGeom prst="ellipse">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842591" y="1210320"/>
            <a:ext cx="936104" cy="923330"/>
          </a:xfrm>
          <a:prstGeom prst="rect">
            <a:avLst/>
          </a:prstGeom>
          <a:noFill/>
        </p:spPr>
        <p:txBody>
          <a:bodyPr wrap="square" rtlCol="0">
            <a:spAutoFit/>
          </a:bodyPr>
          <a:lstStyle/>
          <a:p>
            <a:r>
              <a:rPr lang="en-US" altLang="zh-CN" sz="5400" b="1" dirty="0" smtClean="0">
                <a:solidFill>
                  <a:schemeClr val="accent6">
                    <a:lumMod val="75000"/>
                  </a:schemeClr>
                </a:solidFill>
              </a:rPr>
              <a:t>04</a:t>
            </a:r>
            <a:endParaRPr lang="zh-CN" altLang="en-US" sz="5400" b="1" dirty="0">
              <a:solidFill>
                <a:schemeClr val="accent6">
                  <a:lumMod val="75000"/>
                </a:schemeClr>
              </a:solidFill>
            </a:endParaRPr>
          </a:p>
        </p:txBody>
      </p:sp>
      <p:sp>
        <p:nvSpPr>
          <p:cNvPr id="8"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税务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490663" y="2410644"/>
            <a:ext cx="9793088" cy="3539430"/>
          </a:xfrm>
          <a:prstGeom prst="rect">
            <a:avLst/>
          </a:prstGeom>
          <a:noFill/>
        </p:spPr>
        <p:txBody>
          <a:bodyPr wrap="square" rtlCol="0">
            <a:spAutoFit/>
          </a:bodyPr>
          <a:lstStyle/>
          <a:p>
            <a:r>
              <a:rPr lang="zh-CN" altLang="en-US" sz="1600" b="1" dirty="0" smtClean="0"/>
              <a:t>       二、关于核定征收的小型微利企业享受优惠问题 </a:t>
            </a:r>
          </a:p>
          <a:p>
            <a:r>
              <a:rPr lang="zh-CN" altLang="en-US" sz="1600" b="1" dirty="0" smtClean="0"/>
              <a:t>    </a:t>
            </a:r>
            <a:r>
              <a:rPr lang="en-US" altLang="zh-CN" sz="1600" b="1" dirty="0" smtClean="0"/>
              <a:t>《</a:t>
            </a:r>
            <a:r>
              <a:rPr lang="zh-CN" altLang="en-US" sz="1600" b="1" dirty="0" smtClean="0"/>
              <a:t>国家税务总局关于企业所得税核定征收若干问题的通知</a:t>
            </a:r>
            <a:r>
              <a:rPr lang="en-US" altLang="zh-CN" sz="1600" b="1" dirty="0" smtClean="0"/>
              <a:t>》</a:t>
            </a:r>
            <a:r>
              <a:rPr lang="zh-CN" altLang="en-US" sz="1600" b="1" dirty="0" smtClean="0"/>
              <a:t>（国税函</a:t>
            </a:r>
            <a:r>
              <a:rPr lang="en-US" altLang="zh-CN" sz="1600" b="1" dirty="0" smtClean="0"/>
              <a:t>〔2009〕377</a:t>
            </a:r>
            <a:r>
              <a:rPr lang="zh-CN" altLang="en-US" sz="1600" b="1" dirty="0" smtClean="0"/>
              <a:t>号）第一条第（一）项修订为：享受</a:t>
            </a:r>
            <a:r>
              <a:rPr lang="en-US" altLang="zh-CN" sz="1600" b="1" dirty="0" smtClean="0"/>
              <a:t>《</a:t>
            </a:r>
            <a:r>
              <a:rPr lang="zh-CN" altLang="en-US" sz="1600" b="1" dirty="0" smtClean="0"/>
              <a:t>中华人民共和国企业所得税法</a:t>
            </a:r>
            <a:r>
              <a:rPr lang="en-US" altLang="zh-CN" sz="1600" b="1" dirty="0" smtClean="0"/>
              <a:t>》</a:t>
            </a:r>
            <a:r>
              <a:rPr lang="zh-CN" altLang="en-US" sz="1600" b="1" dirty="0" smtClean="0"/>
              <a:t>及其实施条例和国务院规定的一项或几项企业所得税优惠政策的企业（不包括仅享受</a:t>
            </a:r>
            <a:r>
              <a:rPr lang="en-US" altLang="zh-CN" sz="1600" b="1" dirty="0" smtClean="0"/>
              <a:t>《</a:t>
            </a:r>
            <a:r>
              <a:rPr lang="zh-CN" altLang="en-US" sz="1600" b="1" dirty="0" smtClean="0"/>
              <a:t>中华人民共和国企业所得税法</a:t>
            </a:r>
            <a:r>
              <a:rPr lang="en-US" altLang="zh-CN" sz="1600" b="1" dirty="0" smtClean="0"/>
              <a:t>》</a:t>
            </a:r>
            <a:r>
              <a:rPr lang="zh-CN" altLang="en-US" sz="1600" b="1" dirty="0" smtClean="0"/>
              <a:t>第二十六条规定免税收入优惠政策的企业、第二十八条规定的符合条件的小型微利企业）。 </a:t>
            </a:r>
          </a:p>
          <a:p>
            <a:r>
              <a:rPr lang="zh-CN" altLang="en-US" sz="1600" b="1" dirty="0" smtClean="0"/>
              <a:t>        三、施行时间 </a:t>
            </a:r>
          </a:p>
          <a:p>
            <a:r>
              <a:rPr lang="zh-CN" altLang="en-US" sz="1600" b="1" dirty="0" smtClean="0"/>
              <a:t>        本公告第一条根据涉及的事项分别按照国家税务总局</a:t>
            </a:r>
            <a:r>
              <a:rPr lang="en-US" altLang="zh-CN" sz="1600" b="1" dirty="0" smtClean="0"/>
              <a:t>2011</a:t>
            </a:r>
            <a:r>
              <a:rPr lang="zh-CN" altLang="en-US" sz="1600" b="1" dirty="0" smtClean="0"/>
              <a:t>年第</a:t>
            </a:r>
            <a:r>
              <a:rPr lang="en-US" altLang="zh-CN" sz="1600" b="1" dirty="0" smtClean="0"/>
              <a:t>25</a:t>
            </a:r>
            <a:r>
              <a:rPr lang="zh-CN" altLang="en-US" sz="1600" b="1" dirty="0" smtClean="0"/>
              <a:t>号公告和国家税务总局</a:t>
            </a:r>
            <a:r>
              <a:rPr lang="en-US" altLang="zh-CN" sz="1600" b="1" dirty="0" smtClean="0"/>
              <a:t>2015</a:t>
            </a:r>
            <a:r>
              <a:rPr lang="zh-CN" altLang="en-US" sz="1600" b="1" dirty="0" smtClean="0"/>
              <a:t>年第</a:t>
            </a:r>
            <a:r>
              <a:rPr lang="en-US" altLang="zh-CN" sz="1600" b="1" dirty="0" smtClean="0"/>
              <a:t>6</a:t>
            </a:r>
            <a:r>
              <a:rPr lang="zh-CN" altLang="en-US" sz="1600" b="1" dirty="0" smtClean="0"/>
              <a:t>号公告施行时间执行；第二条适用于</a:t>
            </a:r>
            <a:r>
              <a:rPr lang="en-US" altLang="zh-CN" sz="1600" b="1" dirty="0" smtClean="0"/>
              <a:t>2016</a:t>
            </a:r>
            <a:r>
              <a:rPr lang="zh-CN" altLang="en-US" sz="1600" b="1" dirty="0" smtClean="0"/>
              <a:t>年度及以后年度企业所得税汇算清缴。 </a:t>
            </a:r>
          </a:p>
          <a:p>
            <a:r>
              <a:rPr lang="zh-CN" altLang="en-US" sz="1600" b="1" dirty="0" smtClean="0"/>
              <a:t>       特此公告。</a:t>
            </a:r>
            <a:endParaRPr lang="en-US" altLang="zh-CN" sz="1600" b="1" dirty="0" smtClean="0"/>
          </a:p>
          <a:p>
            <a:endParaRPr lang="en-US" altLang="zh-CN" sz="1600" b="1" dirty="0" smtClean="0"/>
          </a:p>
          <a:p>
            <a:endParaRPr lang="en-US" altLang="zh-CN" sz="1600" b="1" dirty="0" smtClean="0"/>
          </a:p>
          <a:p>
            <a:endParaRPr lang="zh-CN" altLang="en-US" sz="1600" b="1" dirty="0" smtClean="0"/>
          </a:p>
          <a:p>
            <a:pPr algn="r"/>
            <a:r>
              <a:rPr lang="zh-CN" altLang="en-US" sz="1600" b="1" dirty="0" smtClean="0"/>
              <a:t>    国家税务总局 </a:t>
            </a:r>
          </a:p>
          <a:p>
            <a:pPr algn="r"/>
            <a:r>
              <a:rPr lang="zh-CN" altLang="en-US" sz="1600" b="1" dirty="0" smtClean="0"/>
              <a:t>    </a:t>
            </a:r>
            <a:r>
              <a:rPr lang="en-US" altLang="zh-CN" sz="1600" b="1" dirty="0" smtClean="0"/>
              <a:t>2016</a:t>
            </a:r>
            <a:r>
              <a:rPr lang="zh-CN" altLang="en-US" sz="1600" b="1" dirty="0" smtClean="0"/>
              <a:t>年</a:t>
            </a:r>
            <a:r>
              <a:rPr lang="en-US" altLang="zh-CN" sz="1600" b="1" dirty="0" smtClean="0"/>
              <a:t>12</a:t>
            </a:r>
            <a:r>
              <a:rPr lang="zh-CN" altLang="en-US" sz="1600" b="1" dirty="0" smtClean="0"/>
              <a:t>月</a:t>
            </a:r>
            <a:r>
              <a:rPr lang="en-US" altLang="zh-CN" sz="1600" b="1" dirty="0" smtClean="0"/>
              <a:t>29</a:t>
            </a:r>
            <a:r>
              <a:rPr lang="zh-CN" altLang="en-US" sz="1600" b="1" dirty="0" smtClean="0"/>
              <a:t>日</a:t>
            </a:r>
            <a:endParaRPr lang="zh-CN" altLang="en-US" sz="1600" b="1"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8" presetClass="emph" presetSubtype="0" repeatCount="indefinite" fill="hold" grpId="1" nodeType="withEffect">
                                  <p:stCondLst>
                                    <p:cond delay="4500"/>
                                  </p:stCondLst>
                                  <p:childTnLst>
                                    <p:animRot by="86400000">
                                      <p:cBhvr>
                                        <p:cTn id="9" dur="7000" fill="hold"/>
                                        <p:tgtEl>
                                          <p:spTgt spid="3"/>
                                        </p:tgtEl>
                                        <p:attrNameLst>
                                          <p:attrName>r</p:attrName>
                                        </p:attrNameLst>
                                      </p:cBhvr>
                                    </p:animRot>
                                  </p:childTnLst>
                                </p:cTn>
                              </p:par>
                            </p:childTnLst>
                          </p:cTn>
                        </p:par>
                        <p:par>
                          <p:cTn id="10" fill="hold">
                            <p:stCondLst>
                              <p:cond delay="11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6" name="文本框 29"/>
          <p:cNvSpPr txBox="1"/>
          <p:nvPr/>
        </p:nvSpPr>
        <p:spPr>
          <a:xfrm>
            <a:off x="3265595" y="1369240"/>
            <a:ext cx="4408996"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项目一</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8" name="文本框 2"/>
          <p:cNvSpPr txBox="1"/>
          <p:nvPr/>
        </p:nvSpPr>
        <p:spPr>
          <a:xfrm>
            <a:off x="3074839" y="189434"/>
            <a:ext cx="7128792" cy="523220"/>
          </a:xfrm>
          <a:prstGeom prst="rect">
            <a:avLst/>
          </a:prstGeom>
          <a:noFill/>
        </p:spPr>
        <p:txBody>
          <a:bodyPr wrap="square" rtlCol="0">
            <a:spAutoFit/>
          </a:bodyPr>
          <a:lstStyle/>
          <a:p>
            <a:r>
              <a:rPr lang="zh-CN" altLang="en-US" sz="2800" b="1" dirty="0" smtClean="0">
                <a:solidFill>
                  <a:schemeClr val="accent2"/>
                </a:solidFill>
              </a:rPr>
              <a:t>年终结算，企业财务要细查这</a:t>
            </a:r>
            <a:r>
              <a:rPr lang="en-US" altLang="zh-CN" sz="2800" b="1" dirty="0" smtClean="0">
                <a:solidFill>
                  <a:schemeClr val="accent2"/>
                </a:solidFill>
              </a:rPr>
              <a:t>6</a:t>
            </a:r>
            <a:r>
              <a:rPr lang="zh-CN" altLang="en-US" sz="2800" b="1" dirty="0" smtClean="0">
                <a:solidFill>
                  <a:schemeClr val="accent2"/>
                </a:solidFill>
              </a:rPr>
              <a:t>件事儿</a:t>
            </a:r>
            <a:endParaRPr lang="zh-CN" altLang="en-US" sz="2800" b="1" dirty="0">
              <a:solidFill>
                <a:schemeClr val="accent2"/>
              </a:solidFill>
            </a:endParaRPr>
          </a:p>
        </p:txBody>
      </p:sp>
      <p:sp>
        <p:nvSpPr>
          <p:cNvPr id="24578" name="AutoShape 2" descr="http://mmbiz.qpic.cn/mmbiz_png/OP8bRvqTpnPqy6c5b8dibKzwxibnehXOD1TZWfnicByrBTxibumcZ6OfDtaQubBMdtRc6GGuKBvyv7OvZjfJJKw97Q/640?wx_fmt=png&amp;tp=webp&amp;wxfrom=5&amp;wx_lazy=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4580" name="AutoShape 4" descr="http://mmbiz.qpic.cn/mmbiz_png/OP8bRvqTpnPqy6c5b8dibKzwxibnehXOD1TZWfnicByrBTxibumcZ6OfDtaQubBMdtRc6GGuKBvyv7OvZjfJJKw97Q/640?wx_fmt=png&amp;tp=webp&amp;wxfrom=5&amp;wx_lazy=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24581" name="Picture 5"/>
          <p:cNvPicPr>
            <a:picLocks noChangeAspect="1" noChangeArrowheads="1"/>
          </p:cNvPicPr>
          <p:nvPr/>
        </p:nvPicPr>
        <p:blipFill>
          <a:blip r:embed="rId3" cstate="print"/>
          <a:srcRect/>
          <a:stretch>
            <a:fillRect/>
          </a:stretch>
        </p:blipFill>
        <p:spPr bwMode="auto">
          <a:xfrm>
            <a:off x="2930823" y="765498"/>
            <a:ext cx="7056784" cy="6064792"/>
          </a:xfrm>
          <a:prstGeom prst="rect">
            <a:avLst/>
          </a:prstGeom>
          <a:noFill/>
          <a:ln w="9525">
            <a:noFill/>
            <a:miter lim="800000"/>
            <a:headEnd/>
            <a:tailEnd/>
          </a:ln>
        </p:spPr>
      </p:pic>
      <p:sp>
        <p:nvSpPr>
          <p:cNvPr id="9"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税务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8"/>
                                        </p:tgtEl>
                                        <p:attrNameLst>
                                          <p:attrName>ppt_y</p:attrName>
                                        </p:attrNameLst>
                                      </p:cBhvr>
                                      <p:tavLst>
                                        <p:tav tm="0">
                                          <p:val>
                                            <p:strVal val="#ppt_y"/>
                                          </p:val>
                                        </p:tav>
                                        <p:tav tm="100000">
                                          <p:val>
                                            <p:strVal val="#ppt_y"/>
                                          </p:val>
                                        </p:tav>
                                      </p:tavLst>
                                    </p:anim>
                                    <p:anim calcmode="lin" valueType="num">
                                      <p:cBhvr>
                                        <p:cTn id="1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8"/>
                                        </p:tgtEl>
                                      </p:cBhvr>
                                    </p:animEffect>
                                  </p:childTnLst>
                                </p:cTn>
                              </p:par>
                            </p:childTnLst>
                          </p:cTn>
                        </p:par>
                        <p:par>
                          <p:cTn id="16" fill="hold">
                            <p:stCondLst>
                              <p:cond delay="18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9"/>
                                        </p:tgtEl>
                                        <p:attrNameLst>
                                          <p:attrName>ppt_y</p:attrName>
                                        </p:attrNameLst>
                                      </p:cBhvr>
                                      <p:tavLst>
                                        <p:tav tm="0">
                                          <p:val>
                                            <p:strVal val="#ppt_y"/>
                                          </p:val>
                                        </p:tav>
                                        <p:tav tm="100000">
                                          <p:val>
                                            <p:strVal val="#ppt_y"/>
                                          </p:val>
                                        </p:tav>
                                      </p:tavLst>
                                    </p:anim>
                                    <p:anim calcmode="lin" valueType="num">
                                      <p:cBhvr>
                                        <p:cTn id="2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3"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关务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2554411" y="1186300"/>
            <a:ext cx="7937252" cy="749622"/>
          </a:xfrm>
          <a:prstGeom prst="roundRect">
            <a:avLst/>
          </a:prstGeom>
          <a:noFill/>
          <a:ln w="603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5" name="Group 5"/>
          <p:cNvGrpSpPr/>
          <p:nvPr/>
        </p:nvGrpSpPr>
        <p:grpSpPr bwMode="auto">
          <a:xfrm>
            <a:off x="1706687" y="981522"/>
            <a:ext cx="1053313" cy="1081399"/>
            <a:chOff x="802" y="845"/>
            <a:chExt cx="827" cy="826"/>
          </a:xfrm>
        </p:grpSpPr>
        <p:sp>
          <p:nvSpPr>
            <p:cNvPr id="6" name="Oval 6"/>
            <p:cNvSpPr>
              <a:spLocks noChangeArrowheads="1"/>
            </p:cNvSpPr>
            <p:nvPr/>
          </p:nvSpPr>
          <p:spPr bwMode="ltGray">
            <a:xfrm>
              <a:off x="802" y="845"/>
              <a:ext cx="827" cy="826"/>
            </a:xfrm>
            <a:prstGeom prst="ellipse">
              <a:avLst/>
            </a:prstGeom>
            <a:solidFill>
              <a:srgbClr val="F8F8F8"/>
            </a:solidFill>
            <a:ln w="38100">
              <a:solidFill>
                <a:schemeClr val="accent2"/>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7" name="Oval 7"/>
            <p:cNvSpPr>
              <a:spLocks noChangeArrowheads="1"/>
            </p:cNvSpPr>
            <p:nvPr/>
          </p:nvSpPr>
          <p:spPr bwMode="ltGray">
            <a:xfrm>
              <a:off x="836" y="879"/>
              <a:ext cx="758" cy="758"/>
            </a:xfrm>
            <a:prstGeom prst="ellipse">
              <a:avLst/>
            </a:prstGeom>
            <a:solidFill>
              <a:srgbClr val="FFFFFF"/>
            </a:solidFill>
            <a:ln w="38100">
              <a:solidFill>
                <a:schemeClr val="accent2"/>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8" name="Oval 8"/>
            <p:cNvSpPr>
              <a:spLocks noChangeArrowheads="1"/>
            </p:cNvSpPr>
            <p:nvPr/>
          </p:nvSpPr>
          <p:spPr bwMode="ltGray">
            <a:xfrm>
              <a:off x="870" y="915"/>
              <a:ext cx="690" cy="690"/>
            </a:xfrm>
            <a:prstGeom prst="ellipse">
              <a:avLst/>
            </a:prstGeom>
            <a:noFill/>
            <a:ln w="38100">
              <a:solidFill>
                <a:schemeClr val="accent2"/>
              </a:solidFill>
              <a:round/>
            </a:ln>
            <a:extLst>
              <a:ext uri="{909E8E84-426E-40DD-AFC4-6F175D3DCCD1}">
                <a14:hiddenFill xmlns=""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sp>
        <p:nvSpPr>
          <p:cNvPr id="9" name="TextBox 8"/>
          <p:cNvSpPr txBox="1"/>
          <p:nvPr/>
        </p:nvSpPr>
        <p:spPr>
          <a:xfrm>
            <a:off x="1922711" y="1197546"/>
            <a:ext cx="792088" cy="646331"/>
          </a:xfrm>
          <a:prstGeom prst="rect">
            <a:avLst/>
          </a:prstGeom>
          <a:noFill/>
        </p:spPr>
        <p:txBody>
          <a:bodyPr wrap="square" rtlCol="0">
            <a:spAutoFit/>
          </a:bodyPr>
          <a:lstStyle/>
          <a:p>
            <a:r>
              <a:rPr lang="en-US" altLang="zh-CN" sz="3600" b="1" dirty="0" smtClean="0">
                <a:solidFill>
                  <a:schemeClr val="accent6">
                    <a:lumMod val="50000"/>
                  </a:schemeClr>
                </a:solidFill>
              </a:rPr>
              <a:t>01</a:t>
            </a:r>
            <a:endParaRPr lang="zh-CN" altLang="en-US" sz="3600" b="1" dirty="0">
              <a:solidFill>
                <a:schemeClr val="accent6">
                  <a:lumMod val="50000"/>
                </a:schemeClr>
              </a:solidFill>
            </a:endParaRPr>
          </a:p>
        </p:txBody>
      </p:sp>
      <p:sp>
        <p:nvSpPr>
          <p:cNvPr id="10" name="矩形 9"/>
          <p:cNvSpPr/>
          <p:nvPr/>
        </p:nvSpPr>
        <p:spPr>
          <a:xfrm>
            <a:off x="2858815" y="1209740"/>
            <a:ext cx="7704856" cy="707886"/>
          </a:xfrm>
          <a:prstGeom prst="rect">
            <a:avLst/>
          </a:prstGeom>
        </p:spPr>
        <p:txBody>
          <a:bodyPr wrap="square">
            <a:spAutoFit/>
          </a:bodyPr>
          <a:lstStyle/>
          <a:p>
            <a:pPr algn="ctr"/>
            <a:r>
              <a:rPr lang="zh-CN" altLang="en-US" sz="2000" b="1" dirty="0" smtClean="0">
                <a:solidFill>
                  <a:schemeClr val="accent6">
                    <a:lumMod val="50000"/>
                  </a:schemeClr>
                </a:solidFill>
              </a:rPr>
              <a:t>海关总署公告</a:t>
            </a:r>
            <a:r>
              <a:rPr lang="en-US" altLang="zh-CN" sz="2000" b="1" dirty="0" smtClean="0">
                <a:solidFill>
                  <a:schemeClr val="accent6">
                    <a:lumMod val="50000"/>
                  </a:schemeClr>
                </a:solidFill>
              </a:rPr>
              <a:t>2017</a:t>
            </a:r>
            <a:r>
              <a:rPr lang="zh-CN" altLang="en-US" sz="2000" b="1" dirty="0" smtClean="0">
                <a:solidFill>
                  <a:schemeClr val="accent6">
                    <a:lumMod val="50000"/>
                  </a:schemeClr>
                </a:solidFill>
              </a:rPr>
              <a:t>年第</a:t>
            </a:r>
            <a:r>
              <a:rPr lang="en-US" altLang="zh-CN" sz="2000" b="1" dirty="0" smtClean="0">
                <a:solidFill>
                  <a:schemeClr val="accent6">
                    <a:lumMod val="50000"/>
                  </a:schemeClr>
                </a:solidFill>
              </a:rPr>
              <a:t>1</a:t>
            </a:r>
            <a:r>
              <a:rPr lang="zh-CN" altLang="en-US" sz="2000" b="1" dirty="0" smtClean="0">
                <a:solidFill>
                  <a:schemeClr val="accent6">
                    <a:lumMod val="50000"/>
                  </a:schemeClr>
                </a:solidFill>
              </a:rPr>
              <a:t>号</a:t>
            </a:r>
            <a:endParaRPr lang="en-US" altLang="zh-CN" sz="2000" b="1" dirty="0" smtClean="0">
              <a:solidFill>
                <a:schemeClr val="accent6">
                  <a:lumMod val="50000"/>
                </a:schemeClr>
              </a:solidFill>
            </a:endParaRPr>
          </a:p>
          <a:p>
            <a:pPr algn="ctr"/>
            <a:r>
              <a:rPr lang="zh-CN" altLang="en-US" sz="2000" b="1" dirty="0" smtClean="0">
                <a:solidFill>
                  <a:schemeClr val="accent6">
                    <a:lumMod val="50000"/>
                  </a:schemeClr>
                </a:solidFill>
              </a:rPr>
              <a:t>（关于</a:t>
            </a:r>
            <a:r>
              <a:rPr lang="en-US" altLang="zh-CN" sz="2000" b="1" dirty="0" smtClean="0">
                <a:solidFill>
                  <a:schemeClr val="accent6">
                    <a:lumMod val="50000"/>
                  </a:schemeClr>
                </a:solidFill>
              </a:rPr>
              <a:t>2017</a:t>
            </a:r>
            <a:r>
              <a:rPr lang="zh-CN" altLang="en-US" sz="2000" b="1" dirty="0" smtClean="0">
                <a:solidFill>
                  <a:schemeClr val="accent6">
                    <a:lumMod val="50000"/>
                  </a:schemeClr>
                </a:solidFill>
              </a:rPr>
              <a:t>年进口原产于新西兰的乳酪实施特殊保障措施的公告）</a:t>
            </a:r>
            <a:endParaRPr lang="zh-CN" altLang="en-US" sz="2000" b="1" dirty="0">
              <a:solidFill>
                <a:schemeClr val="accent6">
                  <a:lumMod val="50000"/>
                </a:schemeClr>
              </a:solidFill>
            </a:endParaRPr>
          </a:p>
        </p:txBody>
      </p:sp>
      <p:sp>
        <p:nvSpPr>
          <p:cNvPr id="11" name="矩形 10"/>
          <p:cNvSpPr/>
          <p:nvPr/>
        </p:nvSpPr>
        <p:spPr>
          <a:xfrm>
            <a:off x="842592" y="2277666"/>
            <a:ext cx="10441159" cy="3785652"/>
          </a:xfrm>
          <a:prstGeom prst="rect">
            <a:avLst/>
          </a:prstGeom>
        </p:spPr>
        <p:txBody>
          <a:bodyPr wrap="square">
            <a:spAutoFit/>
          </a:bodyPr>
          <a:lstStyle/>
          <a:p>
            <a:pPr algn="ctr">
              <a:lnSpc>
                <a:spcPct val="150000"/>
              </a:lnSpc>
            </a:pPr>
            <a:r>
              <a:rPr lang="zh-CN" altLang="en-US" sz="1600" b="1" dirty="0" smtClean="0">
                <a:solidFill>
                  <a:schemeClr val="accent6">
                    <a:lumMod val="50000"/>
                  </a:schemeClr>
                </a:solidFill>
              </a:rPr>
              <a:t>发布时间：</a:t>
            </a:r>
            <a:r>
              <a:rPr lang="en-US" altLang="zh-CN" sz="1600" b="1" dirty="0" smtClean="0">
                <a:solidFill>
                  <a:schemeClr val="accent6">
                    <a:lumMod val="50000"/>
                  </a:schemeClr>
                </a:solidFill>
              </a:rPr>
              <a:t>2017-01-04 </a:t>
            </a:r>
            <a:endParaRPr lang="zh-CN" altLang="en-US" sz="1600" b="1" dirty="0" smtClean="0">
              <a:solidFill>
                <a:schemeClr val="accent6">
                  <a:lumMod val="50000"/>
                </a:schemeClr>
              </a:solidFill>
            </a:endParaRPr>
          </a:p>
          <a:p>
            <a:pPr>
              <a:lnSpc>
                <a:spcPct val="150000"/>
              </a:lnSpc>
            </a:pPr>
            <a:r>
              <a:rPr lang="zh-CN" altLang="en-US" sz="1600" b="1" dirty="0" smtClean="0">
                <a:solidFill>
                  <a:schemeClr val="accent6">
                    <a:lumMod val="50000"/>
                  </a:schemeClr>
                </a:solidFill>
              </a:rPr>
              <a:t>　　根据</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中华人民共和国政府和新西兰政府自由贸易协定</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（以下简称</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协定</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），中国对原产于新西兰的</a:t>
            </a:r>
            <a:r>
              <a:rPr lang="en-US" altLang="zh-CN" sz="1600" b="1" dirty="0" smtClean="0">
                <a:solidFill>
                  <a:schemeClr val="accent6">
                    <a:lumMod val="50000"/>
                  </a:schemeClr>
                </a:solidFill>
              </a:rPr>
              <a:t>12</a:t>
            </a:r>
            <a:r>
              <a:rPr lang="zh-CN" altLang="en-US" sz="1600" b="1" dirty="0" smtClean="0">
                <a:solidFill>
                  <a:schemeClr val="accent6">
                    <a:lumMod val="50000"/>
                  </a:schemeClr>
                </a:solidFill>
              </a:rPr>
              <a:t>个税号农产品实施特殊保障措施。截至</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a:t>
            </a:r>
            <a:r>
              <a:rPr lang="en-US" altLang="zh-CN" sz="1600" b="1" dirty="0" smtClean="0">
                <a:solidFill>
                  <a:schemeClr val="accent6">
                    <a:lumMod val="50000"/>
                  </a:schemeClr>
                </a:solidFill>
              </a:rPr>
              <a:t>1</a:t>
            </a:r>
            <a:r>
              <a:rPr lang="zh-CN" altLang="en-US" sz="1600" b="1" dirty="0" smtClean="0">
                <a:solidFill>
                  <a:schemeClr val="accent6">
                    <a:lumMod val="50000"/>
                  </a:schemeClr>
                </a:solidFill>
              </a:rPr>
              <a:t>月</a:t>
            </a:r>
            <a:r>
              <a:rPr lang="en-US" altLang="zh-CN" sz="1600" b="1" dirty="0" smtClean="0">
                <a:solidFill>
                  <a:schemeClr val="accent6">
                    <a:lumMod val="50000"/>
                  </a:schemeClr>
                </a:solidFill>
              </a:rPr>
              <a:t>4</a:t>
            </a:r>
            <a:r>
              <a:rPr lang="zh-CN" altLang="en-US" sz="1600" b="1" dirty="0" smtClean="0">
                <a:solidFill>
                  <a:schemeClr val="accent6">
                    <a:lumMod val="50000"/>
                  </a:schemeClr>
                </a:solidFill>
              </a:rPr>
              <a:t>日，实施特殊保障措施管理的乳酪（税则号列：</a:t>
            </a:r>
            <a:r>
              <a:rPr lang="en-US" altLang="zh-CN" sz="1600" b="1" dirty="0" smtClean="0">
                <a:solidFill>
                  <a:schemeClr val="accent6">
                    <a:lumMod val="50000"/>
                  </a:schemeClr>
                </a:solidFill>
              </a:rPr>
              <a:t>04061000</a:t>
            </a:r>
            <a:r>
              <a:rPr lang="zh-CN" altLang="en-US" sz="1600" b="1" dirty="0" smtClean="0">
                <a:solidFill>
                  <a:schemeClr val="accent6">
                    <a:lumMod val="50000"/>
                  </a:schemeClr>
                </a:solidFill>
              </a:rPr>
              <a:t>、</a:t>
            </a:r>
            <a:r>
              <a:rPr lang="en-US" altLang="zh-CN" sz="1600" b="1" dirty="0" smtClean="0">
                <a:solidFill>
                  <a:schemeClr val="accent6">
                    <a:lumMod val="50000"/>
                  </a:schemeClr>
                </a:solidFill>
              </a:rPr>
              <a:t>04063000</a:t>
            </a:r>
            <a:r>
              <a:rPr lang="zh-CN" altLang="en-US" sz="1600" b="1" dirty="0" smtClean="0">
                <a:solidFill>
                  <a:schemeClr val="accent6">
                    <a:lumMod val="50000"/>
                  </a:schemeClr>
                </a:solidFill>
              </a:rPr>
              <a:t>、</a:t>
            </a:r>
            <a:r>
              <a:rPr lang="en-US" altLang="zh-CN" sz="1600" b="1" dirty="0" smtClean="0">
                <a:solidFill>
                  <a:schemeClr val="accent6">
                    <a:lumMod val="50000"/>
                  </a:schemeClr>
                </a:solidFill>
              </a:rPr>
              <a:t>04069000</a:t>
            </a:r>
            <a:r>
              <a:rPr lang="zh-CN" altLang="en-US" sz="1600" b="1" dirty="0" smtClean="0">
                <a:solidFill>
                  <a:schemeClr val="accent6">
                    <a:lumMod val="50000"/>
                  </a:schemeClr>
                </a:solidFill>
              </a:rPr>
              <a:t>）进口申报数量已达到</a:t>
            </a:r>
            <a:r>
              <a:rPr lang="en-US" altLang="zh-CN" sz="1600" b="1" dirty="0" smtClean="0">
                <a:solidFill>
                  <a:schemeClr val="accent6">
                    <a:lumMod val="50000"/>
                  </a:schemeClr>
                </a:solidFill>
              </a:rPr>
              <a:t>5669</a:t>
            </a:r>
            <a:r>
              <a:rPr lang="zh-CN" altLang="en-US" sz="1600" b="1" dirty="0" smtClean="0">
                <a:solidFill>
                  <a:schemeClr val="accent6">
                    <a:lumMod val="50000"/>
                  </a:schemeClr>
                </a:solidFill>
              </a:rPr>
              <a:t>吨，超过</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a:t>
            </a:r>
            <a:r>
              <a:rPr lang="en-US" altLang="zh-CN" sz="1600" b="1" dirty="0" smtClean="0">
                <a:solidFill>
                  <a:schemeClr val="accent6">
                    <a:lumMod val="50000"/>
                  </a:schemeClr>
                </a:solidFill>
              </a:rPr>
              <a:t>5585</a:t>
            </a:r>
            <a:r>
              <a:rPr lang="zh-CN" altLang="en-US" sz="1600" b="1" dirty="0" smtClean="0">
                <a:solidFill>
                  <a:schemeClr val="accent6">
                    <a:lumMod val="50000"/>
                  </a:schemeClr>
                </a:solidFill>
              </a:rPr>
              <a:t>吨的特殊保障措施触发标准。因此，自</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a:t>
            </a:r>
            <a:r>
              <a:rPr lang="en-US" altLang="zh-CN" sz="1600" b="1" dirty="0" smtClean="0">
                <a:solidFill>
                  <a:schemeClr val="accent6">
                    <a:lumMod val="50000"/>
                  </a:schemeClr>
                </a:solidFill>
              </a:rPr>
              <a:t>1</a:t>
            </a:r>
            <a:r>
              <a:rPr lang="zh-CN" altLang="en-US" sz="1600" b="1" dirty="0" smtClean="0">
                <a:solidFill>
                  <a:schemeClr val="accent6">
                    <a:lumMod val="50000"/>
                  </a:schemeClr>
                </a:solidFill>
              </a:rPr>
              <a:t>月</a:t>
            </a:r>
            <a:r>
              <a:rPr lang="en-US" altLang="zh-CN" sz="1600" b="1" dirty="0" smtClean="0">
                <a:solidFill>
                  <a:schemeClr val="accent6">
                    <a:lumMod val="50000"/>
                  </a:schemeClr>
                </a:solidFill>
              </a:rPr>
              <a:t>5</a:t>
            </a:r>
            <a:r>
              <a:rPr lang="zh-CN" altLang="en-US" sz="1600" b="1" dirty="0" smtClean="0">
                <a:solidFill>
                  <a:schemeClr val="accent6">
                    <a:lumMod val="50000"/>
                  </a:schemeClr>
                </a:solidFill>
              </a:rPr>
              <a:t>日起，对</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协定</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项下进口的原产于新西兰的乳酪恢复按最惠国税率征收进口关税。对于在途农产品的税率适用和其他有关事宜，按照海关总署</a:t>
            </a:r>
            <a:r>
              <a:rPr lang="en-US" altLang="zh-CN" sz="1600" b="1" dirty="0" smtClean="0">
                <a:solidFill>
                  <a:schemeClr val="accent6">
                    <a:lumMod val="50000"/>
                  </a:schemeClr>
                </a:solidFill>
              </a:rPr>
              <a:t>2008</a:t>
            </a:r>
            <a:r>
              <a:rPr lang="zh-CN" altLang="en-US" sz="1600" b="1" dirty="0" smtClean="0">
                <a:solidFill>
                  <a:schemeClr val="accent6">
                    <a:lumMod val="50000"/>
                  </a:schemeClr>
                </a:solidFill>
              </a:rPr>
              <a:t>年第</a:t>
            </a:r>
            <a:r>
              <a:rPr lang="en-US" altLang="zh-CN" sz="1600" b="1" dirty="0" smtClean="0">
                <a:solidFill>
                  <a:schemeClr val="accent6">
                    <a:lumMod val="50000"/>
                  </a:schemeClr>
                </a:solidFill>
              </a:rPr>
              <a:t>91</a:t>
            </a:r>
            <a:r>
              <a:rPr lang="zh-CN" altLang="en-US" sz="1600" b="1" dirty="0" smtClean="0">
                <a:solidFill>
                  <a:schemeClr val="accent6">
                    <a:lumMod val="50000"/>
                  </a:schemeClr>
                </a:solidFill>
              </a:rPr>
              <a:t>号公告的规定执行。</a:t>
            </a:r>
          </a:p>
          <a:p>
            <a:pPr>
              <a:lnSpc>
                <a:spcPct val="150000"/>
              </a:lnSpc>
            </a:pPr>
            <a:r>
              <a:rPr lang="zh-CN" altLang="en-US" sz="1600" b="1" dirty="0" smtClean="0">
                <a:solidFill>
                  <a:schemeClr val="accent6">
                    <a:lumMod val="50000"/>
                  </a:schemeClr>
                </a:solidFill>
              </a:rPr>
              <a:t>　　特此公告。</a:t>
            </a:r>
          </a:p>
          <a:p>
            <a:pPr>
              <a:lnSpc>
                <a:spcPct val="150000"/>
              </a:lnSpc>
            </a:pPr>
            <a:r>
              <a:rPr lang="zh-CN" altLang="en-US" sz="1600" b="1" dirty="0" smtClean="0">
                <a:solidFill>
                  <a:schemeClr val="accent6">
                    <a:lumMod val="50000"/>
                  </a:schemeClr>
                </a:solidFill>
              </a:rPr>
              <a:t>　　</a:t>
            </a:r>
          </a:p>
          <a:p>
            <a:pPr algn="r">
              <a:lnSpc>
                <a:spcPct val="150000"/>
              </a:lnSpc>
            </a:pPr>
            <a:r>
              <a:rPr lang="zh-CN" altLang="en-US" sz="1600" b="1" dirty="0" smtClean="0">
                <a:solidFill>
                  <a:schemeClr val="accent6">
                    <a:lumMod val="50000"/>
                  </a:schemeClr>
                </a:solidFill>
              </a:rPr>
              <a:t>　　  海关总署</a:t>
            </a:r>
          </a:p>
          <a:p>
            <a:pPr algn="r">
              <a:lnSpc>
                <a:spcPct val="150000"/>
              </a:lnSpc>
            </a:pPr>
            <a:r>
              <a:rPr lang="zh-CN" altLang="en-US" sz="1600" b="1" dirty="0" smtClean="0">
                <a:solidFill>
                  <a:schemeClr val="accent6">
                    <a:lumMod val="50000"/>
                  </a:schemeClr>
                </a:solidFill>
              </a:rPr>
              <a:t>　　</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a:t>
            </a:r>
            <a:r>
              <a:rPr lang="en-US" altLang="zh-CN" sz="1600" b="1" dirty="0" smtClean="0">
                <a:solidFill>
                  <a:schemeClr val="accent6">
                    <a:lumMod val="50000"/>
                  </a:schemeClr>
                </a:solidFill>
              </a:rPr>
              <a:t>1</a:t>
            </a:r>
            <a:r>
              <a:rPr lang="zh-CN" altLang="en-US" sz="1600" b="1" dirty="0" smtClean="0">
                <a:solidFill>
                  <a:schemeClr val="accent6">
                    <a:lumMod val="50000"/>
                  </a:schemeClr>
                </a:solidFill>
              </a:rPr>
              <a:t>月</a:t>
            </a:r>
            <a:r>
              <a:rPr lang="en-US" altLang="zh-CN" sz="1600" b="1" dirty="0" smtClean="0">
                <a:solidFill>
                  <a:schemeClr val="accent6">
                    <a:lumMod val="50000"/>
                  </a:schemeClr>
                </a:solidFill>
              </a:rPr>
              <a:t>4</a:t>
            </a:r>
            <a:r>
              <a:rPr lang="zh-CN" altLang="en-US" sz="1600" b="1" dirty="0" smtClean="0">
                <a:solidFill>
                  <a:schemeClr val="accent6">
                    <a:lumMod val="50000"/>
                  </a:schemeClr>
                </a:solidFill>
              </a:rPr>
              <a:t>日</a:t>
            </a:r>
            <a:endParaRPr lang="zh-CN" altLang="en-US" sz="1600" b="1" dirty="0">
              <a:solidFill>
                <a:schemeClr val="accent6">
                  <a:lumMod val="50000"/>
                </a:schemeClr>
              </a:solidFill>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55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pic>
        <p:nvPicPr>
          <p:cNvPr id="23553" name="Picture 1"/>
          <p:cNvPicPr>
            <a:picLocks noChangeAspect="1" noChangeArrowheads="1"/>
          </p:cNvPicPr>
          <p:nvPr/>
        </p:nvPicPr>
        <p:blipFill>
          <a:blip r:embed="rId3" cstate="print"/>
          <a:srcRect/>
          <a:stretch>
            <a:fillRect/>
          </a:stretch>
        </p:blipFill>
        <p:spPr bwMode="auto">
          <a:xfrm>
            <a:off x="2858815" y="1053530"/>
            <a:ext cx="7030342" cy="5617551"/>
          </a:xfrm>
          <a:prstGeom prst="rect">
            <a:avLst/>
          </a:prstGeom>
          <a:noFill/>
          <a:ln w="9525">
            <a:noFill/>
            <a:miter lim="800000"/>
            <a:headEnd/>
            <a:tailEnd/>
          </a:ln>
        </p:spPr>
      </p:pic>
      <p:sp>
        <p:nvSpPr>
          <p:cNvPr id="4"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税务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pic>
        <p:nvPicPr>
          <p:cNvPr id="22529" name="Picture 1"/>
          <p:cNvPicPr>
            <a:picLocks noChangeAspect="1" noChangeArrowheads="1"/>
          </p:cNvPicPr>
          <p:nvPr/>
        </p:nvPicPr>
        <p:blipFill>
          <a:blip r:embed="rId3" cstate="print"/>
          <a:srcRect/>
          <a:stretch>
            <a:fillRect/>
          </a:stretch>
        </p:blipFill>
        <p:spPr bwMode="auto">
          <a:xfrm>
            <a:off x="2714799" y="1413570"/>
            <a:ext cx="6900614" cy="4608452"/>
          </a:xfrm>
          <a:prstGeom prst="rect">
            <a:avLst/>
          </a:prstGeom>
          <a:noFill/>
          <a:ln w="9525">
            <a:noFill/>
            <a:miter lim="800000"/>
            <a:headEnd/>
            <a:tailEnd/>
          </a:ln>
        </p:spPr>
      </p:pic>
      <p:sp>
        <p:nvSpPr>
          <p:cNvPr id="4"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税务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pic>
        <p:nvPicPr>
          <p:cNvPr id="21505" name="Picture 1"/>
          <p:cNvPicPr>
            <a:picLocks noChangeAspect="1" noChangeArrowheads="1"/>
          </p:cNvPicPr>
          <p:nvPr/>
        </p:nvPicPr>
        <p:blipFill>
          <a:blip r:embed="rId3" cstate="print"/>
          <a:srcRect/>
          <a:stretch>
            <a:fillRect/>
          </a:stretch>
        </p:blipFill>
        <p:spPr bwMode="auto">
          <a:xfrm>
            <a:off x="2570783" y="981522"/>
            <a:ext cx="6995296" cy="5568950"/>
          </a:xfrm>
          <a:prstGeom prst="rect">
            <a:avLst/>
          </a:prstGeom>
          <a:noFill/>
          <a:ln w="9525">
            <a:noFill/>
            <a:miter lim="800000"/>
            <a:headEnd/>
            <a:tailEnd/>
          </a:ln>
        </p:spPr>
      </p:pic>
      <p:sp>
        <p:nvSpPr>
          <p:cNvPr id="4"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税务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pic>
        <p:nvPicPr>
          <p:cNvPr id="20481" name="Picture 1"/>
          <p:cNvPicPr>
            <a:picLocks noChangeAspect="1" noChangeArrowheads="1"/>
          </p:cNvPicPr>
          <p:nvPr/>
        </p:nvPicPr>
        <p:blipFill>
          <a:blip r:embed="rId3" cstate="print"/>
          <a:srcRect/>
          <a:stretch>
            <a:fillRect/>
          </a:stretch>
        </p:blipFill>
        <p:spPr bwMode="auto">
          <a:xfrm>
            <a:off x="2498775" y="1269554"/>
            <a:ext cx="6921206" cy="4853359"/>
          </a:xfrm>
          <a:prstGeom prst="rect">
            <a:avLst/>
          </a:prstGeom>
          <a:noFill/>
          <a:ln w="9525">
            <a:noFill/>
            <a:miter lim="800000"/>
            <a:headEnd/>
            <a:tailEnd/>
          </a:ln>
        </p:spPr>
      </p:pic>
      <p:sp>
        <p:nvSpPr>
          <p:cNvPr id="4"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税务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22911" cy="68595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6090304" y="3645819"/>
            <a:ext cx="512927" cy="511504"/>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 name="组合 67"/>
          <p:cNvGrpSpPr/>
          <p:nvPr/>
        </p:nvGrpSpPr>
        <p:grpSpPr>
          <a:xfrm>
            <a:off x="7172669" y="3645818"/>
            <a:ext cx="2742930" cy="511504"/>
            <a:chOff x="6339097" y="1573726"/>
            <a:chExt cx="3744416" cy="511504"/>
          </a:xfrm>
          <a:solidFill>
            <a:schemeClr val="accent2"/>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2653075" cy="430928"/>
            </a:xfrm>
            <a:prstGeom prst="rect">
              <a:avLst/>
            </a:prstGeom>
            <a:grpFill/>
          </p:spPr>
          <p:txBody>
            <a:bodyPr wrap="square" lIns="121960" tIns="60980" rIns="121960" bIns="60980">
              <a:spAutoFit/>
            </a:bodyPr>
            <a:lstStyle/>
            <a:p>
              <a:pPr algn="ct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归类</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6090304" y="2565700"/>
            <a:ext cx="512927" cy="511504"/>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71"/>
          <p:cNvGrpSpPr/>
          <p:nvPr/>
        </p:nvGrpSpPr>
        <p:grpSpPr>
          <a:xfrm>
            <a:off x="7148787" y="2565698"/>
            <a:ext cx="2742930" cy="511504"/>
            <a:chOff x="6315199" y="2410178"/>
            <a:chExt cx="3744416" cy="511504"/>
          </a:xfrm>
          <a:solidFill>
            <a:schemeClr val="accent2"/>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4" name="矩形 73"/>
            <p:cNvSpPr/>
            <p:nvPr/>
          </p:nvSpPr>
          <p:spPr>
            <a:xfrm>
              <a:off x="6747248" y="2450466"/>
              <a:ext cx="2653075" cy="430928"/>
            </a:xfrm>
            <a:prstGeom prst="rect">
              <a:avLst/>
            </a:prstGeom>
            <a:grpFill/>
          </p:spPr>
          <p:txBody>
            <a:bodyPr wrap="square" lIns="121960" tIns="60980" rIns="121960" bIns="60980">
              <a:spAutoFit/>
            </a:bodyPr>
            <a:lstStyle/>
            <a:p>
              <a:pPr algn="ct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税务</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6090304" y="1550138"/>
            <a:ext cx="512927" cy="511504"/>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75"/>
          <p:cNvGrpSpPr/>
          <p:nvPr/>
        </p:nvGrpSpPr>
        <p:grpSpPr>
          <a:xfrm>
            <a:off x="7172669" y="1550135"/>
            <a:ext cx="2742930" cy="511504"/>
            <a:chOff x="6339097" y="3296031"/>
            <a:chExt cx="3744416" cy="511504"/>
          </a:xfrm>
          <a:solidFill>
            <a:schemeClr val="accent2"/>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8" name="矩形 77"/>
            <p:cNvSpPr/>
            <p:nvPr/>
          </p:nvSpPr>
          <p:spPr>
            <a:xfrm>
              <a:off x="6723349" y="3336319"/>
              <a:ext cx="2736305" cy="430928"/>
            </a:xfrm>
            <a:prstGeom prst="rect">
              <a:avLst/>
            </a:prstGeom>
            <a:grpFill/>
          </p:spPr>
          <p:txBody>
            <a:bodyPr wrap="square" lIns="121960" tIns="60980" rIns="121960" bIns="60980">
              <a:spAutoFit/>
            </a:bodyPr>
            <a:lstStyle/>
            <a:p>
              <a:pPr algn="ct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关务</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9" name="圆角矩形 78"/>
          <p:cNvSpPr/>
          <p:nvPr/>
        </p:nvSpPr>
        <p:spPr>
          <a:xfrm>
            <a:off x="6090304" y="4646482"/>
            <a:ext cx="512927" cy="511504"/>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79"/>
          <p:cNvGrpSpPr/>
          <p:nvPr/>
        </p:nvGrpSpPr>
        <p:grpSpPr>
          <a:xfrm>
            <a:off x="7172669" y="4646479"/>
            <a:ext cx="2742930" cy="511503"/>
            <a:chOff x="6339097" y="4180903"/>
            <a:chExt cx="3744416" cy="511504"/>
          </a:xfrm>
          <a:solidFill>
            <a:schemeClr val="accent2"/>
          </a:solidFill>
        </p:grpSpPr>
        <p:sp>
          <p:nvSpPr>
            <p:cNvPr id="81" name="圆角矩形 80"/>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2" name="矩形 81"/>
            <p:cNvSpPr/>
            <p:nvPr/>
          </p:nvSpPr>
          <p:spPr>
            <a:xfrm>
              <a:off x="6723349" y="4221882"/>
              <a:ext cx="2736305" cy="430929"/>
            </a:xfrm>
            <a:prstGeom prst="rect">
              <a:avLst/>
            </a:prstGeom>
            <a:grpFill/>
          </p:spPr>
          <p:txBody>
            <a:bodyPr wrap="square" lIns="121960" tIns="60980" rIns="121960" bIns="60980">
              <a:spAutoFit/>
            </a:bodyPr>
            <a:lstStyle/>
            <a:p>
              <a:pPr algn="ct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商检</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anose="020B0503020204020204" pitchFamily="34" charset="-122"/>
                <a:ea typeface="微软雅黑" panose="020B0503020204020204" pitchFamily="34" charset="-122"/>
              </a:rPr>
              <a:t>目录 </a:t>
            </a:r>
            <a:endParaRPr lang="en-US" altLang="zh-CN" sz="4800" b="1" spc="200" dirty="0">
              <a:solidFill>
                <a:schemeClr val="bg1"/>
              </a:solidFill>
              <a:latin typeface="微软雅黑" panose="020B0503020204020204" pitchFamily="34" charset="-122"/>
              <a:ea typeface="微软雅黑" panose="020B0503020204020204" pitchFamily="34" charset="-122"/>
            </a:endParaRPr>
          </a:p>
          <a:p>
            <a:pPr algn="r">
              <a:defRPr/>
            </a:pPr>
            <a:r>
              <a:rPr lang="en-US" altLang="zh-CN" sz="3200" b="1" spc="200" dirty="0">
                <a:solidFill>
                  <a:schemeClr val="bg1"/>
                </a:solidFill>
                <a:latin typeface="微软雅黑" panose="020B0503020204020204" pitchFamily="34" charset="-122"/>
                <a:ea typeface="微软雅黑" panose="020B0503020204020204" pitchFamily="34" charset="-122"/>
              </a:rPr>
              <a:t>CONTENTS</a:t>
            </a:r>
            <a:endParaRPr lang="zh-CN" altLang="en-US" sz="3200" b="1" spc="200" dirty="0">
              <a:solidFill>
                <a:schemeClr val="bg1"/>
              </a:solidFill>
              <a:latin typeface="微软雅黑" panose="020B0503020204020204" pitchFamily="34" charset="-122"/>
              <a:ea typeface="微软雅黑" panose="020B0503020204020204" pitchFamily="34" charset="-122"/>
            </a:endParaRPr>
          </a:p>
        </p:txBody>
      </p:sp>
      <p:sp>
        <p:nvSpPr>
          <p:cNvPr id="88" name="下箭头 87"/>
          <p:cNvSpPr/>
          <p:nvPr/>
        </p:nvSpPr>
        <p:spPr>
          <a:xfrm rot="16200000">
            <a:off x="4912725" y="3522150"/>
            <a:ext cx="576064" cy="679386"/>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7"/>
                                        </p:tgtEl>
                                        <p:attrNameLst>
                                          <p:attrName>style.visibility</p:attrName>
                                        </p:attrNameLst>
                                      </p:cBhvr>
                                      <p:to>
                                        <p:strVal val="visible"/>
                                      </p:to>
                                    </p:set>
                                    <p:anim calcmode="lin" valueType="num">
                                      <p:cBhvr>
                                        <p:cTn id="12" dur="250" fill="hold"/>
                                        <p:tgtEl>
                                          <p:spTgt spid="87"/>
                                        </p:tgtEl>
                                        <p:attrNameLst>
                                          <p:attrName>ppt_x</p:attrName>
                                        </p:attrNameLst>
                                      </p:cBhvr>
                                      <p:tavLst>
                                        <p:tav tm="0">
                                          <p:val>
                                            <p:strVal val="#ppt_x"/>
                                          </p:val>
                                        </p:tav>
                                        <p:tav tm="100000">
                                          <p:val>
                                            <p:strVal val="#ppt_x"/>
                                          </p:val>
                                        </p:tav>
                                      </p:tavLst>
                                    </p:anim>
                                    <p:anim calcmode="lin" valueType="num">
                                      <p:cBhvr>
                                        <p:cTn id="13" dur="250" fill="hold"/>
                                        <p:tgtEl>
                                          <p:spTgt spid="87"/>
                                        </p:tgtEl>
                                        <p:attrNameLst>
                                          <p:attrName>ppt_y</p:attrName>
                                        </p:attrNameLst>
                                      </p:cBhvr>
                                      <p:tavLst>
                                        <p:tav tm="0">
                                          <p:val>
                                            <p:strVal val="#ppt_y-#ppt_h/2"/>
                                          </p:val>
                                        </p:tav>
                                        <p:tav tm="100000">
                                          <p:val>
                                            <p:strVal val="#ppt_y"/>
                                          </p:val>
                                        </p:tav>
                                      </p:tavLst>
                                    </p:anim>
                                    <p:anim calcmode="lin" valueType="num">
                                      <p:cBhvr>
                                        <p:cTn id="14" dur="250" fill="hold"/>
                                        <p:tgtEl>
                                          <p:spTgt spid="87"/>
                                        </p:tgtEl>
                                        <p:attrNameLst>
                                          <p:attrName>ppt_w</p:attrName>
                                        </p:attrNameLst>
                                      </p:cBhvr>
                                      <p:tavLst>
                                        <p:tav tm="0">
                                          <p:val>
                                            <p:strVal val="#ppt_w"/>
                                          </p:val>
                                        </p:tav>
                                        <p:tav tm="100000">
                                          <p:val>
                                            <p:strVal val="#ppt_w"/>
                                          </p:val>
                                        </p:tav>
                                      </p:tavLst>
                                    </p:anim>
                                    <p:anim calcmode="lin" valueType="num">
                                      <p:cBhvr>
                                        <p:cTn id="15" dur="250" fill="hold"/>
                                        <p:tgtEl>
                                          <p:spTgt spid="8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childTnLst>
                                </p:cTn>
                              </p:par>
                              <p:par>
                                <p:cTn id="20" presetID="56" presetClass="path" presetSubtype="0" accel="50000" decel="50000" fill="hold" grpId="1" nodeType="withEffect">
                                  <p:stCondLst>
                                    <p:cond delay="0"/>
                                  </p:stCondLst>
                                  <p:childTnLst>
                                    <p:animMotion origin="layout" path="M -0.03737 0.04121 L -6.25E-7 -3.33333E-6 " pathEditMode="relative" rAng="0" ptsTypes="AA">
                                      <p:cBhvr>
                                        <p:cTn id="21" dur="700" fill="hold"/>
                                        <p:tgtEl>
                                          <p:spTgt spid="67"/>
                                        </p:tgtEl>
                                        <p:attrNameLst>
                                          <p:attrName>ppt_x</p:attrName>
                                          <p:attrName>ppt_y</p:attrName>
                                        </p:attrNameLst>
                                      </p:cBhvr>
                                      <p:rCtr x="1862" y="-2060"/>
                                    </p:animMotion>
                                  </p:childTnLst>
                                </p:cTn>
                              </p:par>
                              <p:par>
                                <p:cTn id="22" presetID="22" presetClass="entr" presetSubtype="8" fill="hold" nodeType="withEffect">
                                  <p:stCondLst>
                                    <p:cond delay="25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childTnLst>
                                </p:cTn>
                              </p:par>
                              <p:par>
                                <p:cTn id="28" presetID="56" presetClass="path" presetSubtype="0" accel="50000" decel="50000" fill="hold" grpId="1" nodeType="withEffect">
                                  <p:stCondLst>
                                    <p:cond delay="250"/>
                                  </p:stCondLst>
                                  <p:childTnLst>
                                    <p:animMotion origin="layout" path="M -0.03737 0.0412 L -6.25E-7 2.96296E-6 " pathEditMode="relative" rAng="0" ptsTypes="AA">
                                      <p:cBhvr>
                                        <p:cTn id="29" dur="700" fill="hold"/>
                                        <p:tgtEl>
                                          <p:spTgt spid="71"/>
                                        </p:tgtEl>
                                        <p:attrNameLst>
                                          <p:attrName>ppt_x</p:attrName>
                                          <p:attrName>ppt_y</p:attrName>
                                        </p:attrNameLst>
                                      </p:cBhvr>
                                      <p:rCtr x="1862" y="-2060"/>
                                    </p:animMotion>
                                  </p:childTnLst>
                                </p:cTn>
                              </p:par>
                              <p:par>
                                <p:cTn id="30" presetID="22" presetClass="entr" presetSubtype="8" fill="hold" nodeType="withEffect">
                                  <p:stCondLst>
                                    <p:cond delay="50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1000"/>
                                        <p:tgtEl>
                                          <p:spTgt spid="75"/>
                                        </p:tgtEl>
                                      </p:cBhvr>
                                    </p:animEffect>
                                  </p:childTnLst>
                                </p:cTn>
                              </p:par>
                              <p:par>
                                <p:cTn id="36" presetID="56" presetClass="path" presetSubtype="0" accel="50000" decel="50000" fill="hold" grpId="1" nodeType="withEffect">
                                  <p:stCondLst>
                                    <p:cond delay="500"/>
                                  </p:stCondLst>
                                  <p:childTnLst>
                                    <p:animMotion origin="layout" path="M -0.03737 0.0412 L -6.25E-7 -7.40741E-7 " pathEditMode="relative" rAng="0" ptsTypes="AA">
                                      <p:cBhvr>
                                        <p:cTn id="37" dur="700" fill="hold"/>
                                        <p:tgtEl>
                                          <p:spTgt spid="75"/>
                                        </p:tgtEl>
                                        <p:attrNameLst>
                                          <p:attrName>ppt_x</p:attrName>
                                          <p:attrName>ppt_y</p:attrName>
                                        </p:attrNameLst>
                                      </p:cBhvr>
                                      <p:rCtr x="1862" y="-2060"/>
                                    </p:animMotion>
                                  </p:childTnLst>
                                </p:cTn>
                              </p:par>
                              <p:par>
                                <p:cTn id="38" presetID="22" presetClass="entr" presetSubtype="8" fill="hold" nodeType="withEffect">
                                  <p:stCondLst>
                                    <p:cond delay="750"/>
                                  </p:stCondLst>
                                  <p:childTnLst>
                                    <p:set>
                                      <p:cBhvr>
                                        <p:cTn id="39" dur="1" fill="hold">
                                          <p:stCondLst>
                                            <p:cond delay="0"/>
                                          </p:stCondLst>
                                        </p:cTn>
                                        <p:tgtEl>
                                          <p:spTgt spid="5"/>
                                        </p:tgtEl>
                                        <p:attrNameLst>
                                          <p:attrName>style.visibility</p:attrName>
                                        </p:attrNameLst>
                                      </p:cBhvr>
                                      <p:to>
                                        <p:strVal val="visible"/>
                                      </p:to>
                                    </p:set>
                                    <p:animEffect transition="in" filter="wipe(left)">
                                      <p:cBhvr>
                                        <p:cTn id="40" dur="500"/>
                                        <p:tgtEl>
                                          <p:spTgt spid="5"/>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1000"/>
                                        <p:tgtEl>
                                          <p:spTgt spid="79"/>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79"/>
                                        </p:tgtEl>
                                        <p:attrNameLst>
                                          <p:attrName>ppt_x</p:attrName>
                                          <p:attrName>ppt_y</p:attrName>
                                        </p:attrNameLst>
                                      </p:cBhvr>
                                      <p:rCtr x="1862" y="-2060"/>
                                    </p:animMotion>
                                  </p:childTnLst>
                                </p:cTn>
                              </p:par>
                              <p:par>
                                <p:cTn id="46" presetID="22" presetClass="entr" presetSubtype="8" fill="hold" nodeType="withEffect">
                                  <p:stCondLst>
                                    <p:cond delay="100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3400"/>
                            </p:stCondLst>
                            <p:childTnLst>
                              <p:par>
                                <p:cTn id="50" presetID="2" presetClass="entr" presetSubtype="8" fill="hold" grpId="0" nodeType="afterEffect">
                                  <p:stCondLst>
                                    <p:cond delay="0"/>
                                  </p:stCondLst>
                                  <p:childTnLst>
                                    <p:set>
                                      <p:cBhvr>
                                        <p:cTn id="51" dur="1" fill="hold">
                                          <p:stCondLst>
                                            <p:cond delay="0"/>
                                          </p:stCondLst>
                                        </p:cTn>
                                        <p:tgtEl>
                                          <p:spTgt spid="88"/>
                                        </p:tgtEl>
                                        <p:attrNameLst>
                                          <p:attrName>style.visibility</p:attrName>
                                        </p:attrNameLst>
                                      </p:cBhvr>
                                      <p:to>
                                        <p:strVal val="visible"/>
                                      </p:to>
                                    </p:set>
                                    <p:anim calcmode="lin" valueType="num">
                                      <p:cBhvr additive="base">
                                        <p:cTn id="52" dur="500" fill="hold"/>
                                        <p:tgtEl>
                                          <p:spTgt spid="88"/>
                                        </p:tgtEl>
                                        <p:attrNameLst>
                                          <p:attrName>ppt_x</p:attrName>
                                        </p:attrNameLst>
                                      </p:cBhvr>
                                      <p:tavLst>
                                        <p:tav tm="0">
                                          <p:val>
                                            <p:strVal val="0-#ppt_w/2"/>
                                          </p:val>
                                        </p:tav>
                                        <p:tav tm="100000">
                                          <p:val>
                                            <p:strVal val="#ppt_x"/>
                                          </p:val>
                                        </p:tav>
                                      </p:tavLst>
                                    </p:anim>
                                    <p:anim calcmode="lin" valueType="num">
                                      <p:cBhvr additive="base">
                                        <p:cTn id="53" dur="500" fill="hold"/>
                                        <p:tgtEl>
                                          <p:spTgt spid="88"/>
                                        </p:tgtEl>
                                        <p:attrNameLst>
                                          <p:attrName>ppt_y</p:attrName>
                                        </p:attrNameLst>
                                      </p:cBhvr>
                                      <p:tavLst>
                                        <p:tav tm="0">
                                          <p:val>
                                            <p:strVal val="#ppt_y"/>
                                          </p:val>
                                        </p:tav>
                                        <p:tav tm="100000">
                                          <p:val>
                                            <p:strVal val="#ppt_y"/>
                                          </p:val>
                                        </p:tav>
                                      </p:tavLst>
                                    </p:anim>
                                  </p:childTnLst>
                                </p:cTn>
                              </p:par>
                            </p:childTnLst>
                          </p:cTn>
                        </p:par>
                        <p:par>
                          <p:cTn id="54" fill="hold">
                            <p:stCondLst>
                              <p:cond delay="3900"/>
                            </p:stCondLst>
                            <p:childTnLst>
                              <p:par>
                                <p:cTn id="55" presetID="26" presetClass="emph" presetSubtype="0" fill="hold" grpId="2" nodeType="afterEffect">
                                  <p:stCondLst>
                                    <p:cond delay="0"/>
                                  </p:stCondLst>
                                  <p:childTnLst>
                                    <p:animEffect transition="out" filter="fade">
                                      <p:cBhvr>
                                        <p:cTn id="56" dur="500" tmFilter="0, 0; .2, .5; .8, .5; 1, 0"/>
                                        <p:tgtEl>
                                          <p:spTgt spid="67"/>
                                        </p:tgtEl>
                                      </p:cBhvr>
                                    </p:animEffect>
                                    <p:animScale>
                                      <p:cBhvr>
                                        <p:cTn id="57" dur="250" autoRev="1" fill="hold"/>
                                        <p:tgtEl>
                                          <p:spTgt spid="67"/>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3"/>
                                        </p:tgtEl>
                                      </p:cBhvr>
                                    </p:animEffect>
                                    <p:animScale>
                                      <p:cBhvr>
                                        <p:cTn id="60"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7" grpId="0" animBg="1"/>
      <p:bldP spid="67" grpId="1" animBg="1"/>
      <p:bldP spid="67" grpId="2" animBg="1"/>
      <p:bldP spid="71" grpId="0" animBg="1"/>
      <p:bldP spid="71" grpId="1" animBg="1"/>
      <p:bldP spid="75" grpId="0" animBg="1"/>
      <p:bldP spid="75" grpId="1" animBg="1"/>
      <p:bldP spid="79" grpId="0" animBg="1"/>
      <p:bldP spid="79" grpId="1" animBg="1"/>
      <p:bldP spid="87" grpId="0"/>
      <p:bldP spid="8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4" name="矩形 3"/>
          <p:cNvSpPr/>
          <p:nvPr/>
        </p:nvSpPr>
        <p:spPr>
          <a:xfrm>
            <a:off x="4226967" y="261442"/>
            <a:ext cx="3663183" cy="923330"/>
          </a:xfrm>
          <a:prstGeom prst="rect">
            <a:avLst/>
          </a:prstGeom>
          <a:noFill/>
        </p:spPr>
        <p:txBody>
          <a:bodyPr wrap="none" lIns="91440" tIns="45720" rIns="91440" bIns="45720">
            <a:spAutoFit/>
          </a:bodyPr>
          <a:lstStyle/>
          <a:p>
            <a:pPr algn="ctr"/>
            <a:r>
              <a:rPr lang="zh-CN" altLang="en-US"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鱿鱼的归类</a:t>
            </a:r>
            <a:endParaRPr lang="zh-CN" altLang="en-US"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5"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归类</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6" name="矩形 5"/>
          <p:cNvSpPr/>
          <p:nvPr/>
        </p:nvSpPr>
        <p:spPr>
          <a:xfrm>
            <a:off x="770583" y="1413570"/>
            <a:ext cx="10657183" cy="4260141"/>
          </a:xfrm>
          <a:prstGeom prst="rect">
            <a:avLst/>
          </a:prstGeom>
          <a:ln>
            <a:solidFill>
              <a:schemeClr val="bg1"/>
            </a:solidFill>
          </a:ln>
        </p:spPr>
        <p:style>
          <a:lnRef idx="2">
            <a:schemeClr val="accent2"/>
          </a:lnRef>
          <a:fillRef idx="1">
            <a:schemeClr val="lt1"/>
          </a:fillRef>
          <a:effectRef idx="0">
            <a:schemeClr val="accent2"/>
          </a:effectRef>
          <a:fontRef idx="minor">
            <a:schemeClr val="dk1"/>
          </a:fontRef>
        </p:style>
        <p:txBody>
          <a:bodyPr wrap="square">
            <a:spAutoFit/>
          </a:bodyPr>
          <a:lstStyle/>
          <a:p>
            <a:pPr>
              <a:lnSpc>
                <a:spcPts val="2500"/>
              </a:lnSpc>
            </a:pPr>
            <a:r>
              <a:rPr lang="zh-CN" altLang="en-US" sz="1600" b="1" dirty="0" smtClean="0"/>
              <a:t>        鱿鱼（</a:t>
            </a:r>
            <a:r>
              <a:rPr lang="en-US" altLang="zh-CN" sz="1600" b="1" dirty="0" smtClean="0"/>
              <a:t>squid</a:t>
            </a:r>
            <a:r>
              <a:rPr lang="zh-CN" altLang="en-US" sz="1600" b="1" dirty="0" smtClean="0"/>
              <a:t>）一般即指软体动物门（</a:t>
            </a:r>
            <a:r>
              <a:rPr lang="en-US" altLang="zh-CN" sz="1600" b="1" dirty="0" smtClean="0"/>
              <a:t>Molluscs</a:t>
            </a:r>
            <a:r>
              <a:rPr lang="zh-CN" altLang="en-US" sz="1600" b="1" dirty="0" smtClean="0"/>
              <a:t>）头足纲（</a:t>
            </a:r>
            <a:r>
              <a:rPr lang="en-US" altLang="zh-CN" sz="1600" b="1" dirty="0" smtClean="0"/>
              <a:t>Cephalopoda</a:t>
            </a:r>
            <a:r>
              <a:rPr lang="zh-CN" altLang="en-US" sz="1600" b="1" dirty="0" smtClean="0"/>
              <a:t>）枪形目（</a:t>
            </a:r>
            <a:r>
              <a:rPr lang="en-US" altLang="zh-CN" sz="1600" b="1" dirty="0" smtClean="0"/>
              <a:t>Teuthoida</a:t>
            </a:r>
            <a:r>
              <a:rPr lang="zh-CN" altLang="en-US" sz="1600" b="1" dirty="0" smtClean="0"/>
              <a:t>）之动物（</a:t>
            </a:r>
            <a:r>
              <a:rPr lang="en-US" altLang="zh-CN" sz="1600" b="1" dirty="0" smtClean="0"/>
              <a:t>《Merriam-Webster’s Collegiate Dictionary》</a:t>
            </a:r>
            <a:r>
              <a:rPr lang="zh-CN" altLang="en-US" sz="1600" b="1" dirty="0" smtClean="0"/>
              <a:t>：</a:t>
            </a:r>
            <a:r>
              <a:rPr lang="en-US" altLang="zh-CN" sz="1600" b="1" dirty="0" smtClean="0"/>
              <a:t>any of anorder(Teuthoidea) of cephalopods having eight short arms and two usu. Longertentacles, a long tapered body, a caudal fin on each side, and usu. a slenderinternal chitinous support.</a:t>
            </a:r>
            <a:r>
              <a:rPr lang="zh-CN" altLang="en-US" sz="1600" b="1" dirty="0" smtClean="0"/>
              <a:t>）。因枪形目分属于十腕总目（</a:t>
            </a:r>
            <a:r>
              <a:rPr lang="en-US" altLang="zh-CN" sz="1600" b="1" dirty="0" smtClean="0"/>
              <a:t>Decapodiformes</a:t>
            </a:r>
            <a:r>
              <a:rPr lang="zh-CN" altLang="en-US" sz="1600" b="1" dirty="0" smtClean="0"/>
              <a:t>），故不同于八腕目（</a:t>
            </a:r>
            <a:r>
              <a:rPr lang="en-US" altLang="zh-CN" sz="1600" b="1" dirty="0" smtClean="0"/>
              <a:t>Octopoda</a:t>
            </a:r>
            <a:r>
              <a:rPr lang="zh-CN" altLang="en-US" sz="1600" b="1" dirty="0" smtClean="0"/>
              <a:t>）之</a:t>
            </a:r>
            <a:endParaRPr lang="en-US" altLang="zh-CN" sz="1600" b="1" dirty="0" smtClean="0"/>
          </a:p>
          <a:p>
            <a:pPr>
              <a:lnSpc>
                <a:spcPts val="2500"/>
              </a:lnSpc>
            </a:pPr>
            <a:r>
              <a:rPr lang="zh-CN" altLang="en-US" sz="1600" b="1" dirty="0" smtClean="0"/>
              <a:t>章鱼，鱿鱼生有触足十条，且通常八短二长。</a:t>
            </a:r>
          </a:p>
          <a:p>
            <a:pPr>
              <a:lnSpc>
                <a:spcPts val="2500"/>
              </a:lnSpc>
            </a:pPr>
            <a:r>
              <a:rPr lang="zh-CN" altLang="en-US" sz="1600" b="1" dirty="0" smtClean="0"/>
              <a:t>        鱿鱼在</a:t>
            </a:r>
            <a:r>
              <a:rPr lang="en-US" altLang="zh-CN" sz="1600" b="1" dirty="0" smtClean="0"/>
              <a:t>2017</a:t>
            </a:r>
            <a:r>
              <a:rPr lang="zh-CN" altLang="en-US" sz="1600" b="1" dirty="0" smtClean="0"/>
              <a:t>年</a:t>
            </a:r>
            <a:r>
              <a:rPr lang="en-US" altLang="zh-CN" sz="1600" b="1" dirty="0" smtClean="0"/>
              <a:t>《</a:t>
            </a:r>
            <a:r>
              <a:rPr lang="zh-CN" altLang="en-US" sz="1600" b="1" dirty="0" smtClean="0"/>
              <a:t>税则</a:t>
            </a:r>
            <a:r>
              <a:rPr lang="en-US" altLang="zh-CN" sz="1600" b="1" dirty="0" smtClean="0"/>
              <a:t>》</a:t>
            </a:r>
            <a:r>
              <a:rPr lang="zh-CN" altLang="en-US" sz="1600" b="1" dirty="0" smtClean="0"/>
              <a:t>子目</a:t>
            </a:r>
            <a:r>
              <a:rPr lang="en-US" altLang="zh-CN" sz="1600" b="1" dirty="0" smtClean="0"/>
              <a:t>0307.4</a:t>
            </a:r>
            <a:r>
              <a:rPr lang="zh-CN" altLang="en-US" sz="1600" b="1" dirty="0" smtClean="0"/>
              <a:t>明确列目，并根据其属种在本国子</a:t>
            </a:r>
            <a:endParaRPr lang="en-US" altLang="zh-CN" sz="1600" b="1" dirty="0" smtClean="0"/>
          </a:p>
          <a:p>
            <a:pPr>
              <a:lnSpc>
                <a:spcPts val="2500"/>
              </a:lnSpc>
            </a:pPr>
            <a:r>
              <a:rPr lang="zh-CN" altLang="en-US" sz="1600" b="1" dirty="0" smtClean="0"/>
              <a:t>目层级作了进一步拆分：其中活、鲜或冷的柔鱼属（</a:t>
            </a:r>
            <a:r>
              <a:rPr lang="en-US" altLang="zh-CN" sz="1600" b="1" dirty="0" smtClean="0"/>
              <a:t>Ommastrephes</a:t>
            </a:r>
            <a:r>
              <a:rPr lang="zh-CN" altLang="en-US" sz="1600" b="1" dirty="0" smtClean="0"/>
              <a:t>）、</a:t>
            </a:r>
            <a:endParaRPr lang="en-US" altLang="zh-CN" sz="1600" b="1" dirty="0" smtClean="0"/>
          </a:p>
          <a:p>
            <a:pPr>
              <a:lnSpc>
                <a:spcPts val="2500"/>
              </a:lnSpc>
            </a:pPr>
            <a:r>
              <a:rPr lang="zh-CN" altLang="en-US" sz="1600" b="1" dirty="0" smtClean="0"/>
              <a:t>枪乌贼属（</a:t>
            </a:r>
            <a:r>
              <a:rPr lang="en-US" altLang="zh-CN" sz="1600" b="1" dirty="0" smtClean="0"/>
              <a:t>Loligo</a:t>
            </a:r>
            <a:r>
              <a:rPr lang="zh-CN" altLang="en-US" sz="1600" b="1" dirty="0" smtClean="0"/>
              <a:t>）、双柔鱼属（</a:t>
            </a:r>
            <a:r>
              <a:rPr lang="en-US" altLang="zh-CN" sz="1600" b="1" dirty="0" smtClean="0"/>
              <a:t>Nototodarus</a:t>
            </a:r>
            <a:r>
              <a:rPr lang="zh-CN" altLang="en-US" sz="1600" b="1" dirty="0" smtClean="0"/>
              <a:t>）和拟乌贼属</a:t>
            </a:r>
            <a:endParaRPr lang="en-US" altLang="zh-CN" sz="1600" b="1" dirty="0" smtClean="0"/>
          </a:p>
          <a:p>
            <a:pPr>
              <a:lnSpc>
                <a:spcPts val="2500"/>
              </a:lnSpc>
            </a:pPr>
            <a:r>
              <a:rPr lang="zh-CN" altLang="en-US" sz="1600" b="1" dirty="0" smtClean="0"/>
              <a:t>（</a:t>
            </a:r>
            <a:r>
              <a:rPr lang="en-US" altLang="zh-CN" sz="1600" b="1" dirty="0" smtClean="0"/>
              <a:t>Sepioteuthis</a:t>
            </a:r>
            <a:r>
              <a:rPr lang="zh-CN" altLang="en-US" sz="1600" b="1" dirty="0" smtClean="0"/>
              <a:t>）的非种苗鱿鱼应归入税则号列</a:t>
            </a:r>
            <a:r>
              <a:rPr lang="en-US" altLang="zh-CN" sz="1600" b="1" dirty="0" smtClean="0"/>
              <a:t>0307.4291</a:t>
            </a:r>
            <a:r>
              <a:rPr lang="zh-CN" altLang="en-US" sz="1600" b="1" dirty="0" smtClean="0"/>
              <a:t>，最惠国进口</a:t>
            </a:r>
            <a:endParaRPr lang="en-US" altLang="zh-CN" sz="1600" b="1" dirty="0" smtClean="0"/>
          </a:p>
          <a:p>
            <a:pPr>
              <a:lnSpc>
                <a:spcPts val="2500"/>
              </a:lnSpc>
            </a:pPr>
            <a:r>
              <a:rPr lang="zh-CN" altLang="en-US" sz="1600" b="1" dirty="0" smtClean="0"/>
              <a:t>关税税率</a:t>
            </a:r>
            <a:r>
              <a:rPr lang="en-US" altLang="zh-CN" sz="1600" b="1" dirty="0" smtClean="0"/>
              <a:t>12%</a:t>
            </a:r>
            <a:r>
              <a:rPr lang="zh-CN" altLang="en-US" sz="1600" b="1" dirty="0" smtClean="0"/>
              <a:t>，活、鲜或冷的其他属种非种苗鱿鱼则归入</a:t>
            </a:r>
            <a:r>
              <a:rPr lang="en-US" altLang="zh-CN" sz="1600" b="1" dirty="0" smtClean="0"/>
              <a:t>0307.4299</a:t>
            </a:r>
            <a:r>
              <a:rPr lang="zh-CN" altLang="en-US" sz="1600" b="1" dirty="0" smtClean="0"/>
              <a:t>，</a:t>
            </a:r>
            <a:endParaRPr lang="en-US" altLang="zh-CN" sz="1600" b="1" dirty="0" smtClean="0"/>
          </a:p>
          <a:p>
            <a:pPr>
              <a:lnSpc>
                <a:spcPts val="2500"/>
              </a:lnSpc>
            </a:pPr>
            <a:r>
              <a:rPr lang="zh-CN" altLang="en-US" sz="1600" b="1" dirty="0" smtClean="0"/>
              <a:t>税率</a:t>
            </a:r>
            <a:r>
              <a:rPr lang="en-US" altLang="zh-CN" sz="1600" b="1" dirty="0" smtClean="0"/>
              <a:t>14%</a:t>
            </a:r>
            <a:r>
              <a:rPr lang="zh-CN" altLang="en-US" sz="1600" b="1" dirty="0" smtClean="0"/>
              <a:t>；冻的柔鱼属、枪乌贼属、双柔鱼属和拟乌贼属鱿鱼应归入税</a:t>
            </a:r>
            <a:endParaRPr lang="en-US" altLang="zh-CN" sz="1600" b="1" dirty="0" smtClean="0"/>
          </a:p>
          <a:p>
            <a:pPr>
              <a:lnSpc>
                <a:spcPts val="2500"/>
              </a:lnSpc>
            </a:pPr>
            <a:r>
              <a:rPr lang="zh-CN" altLang="en-US" sz="1600" b="1" dirty="0" smtClean="0"/>
              <a:t>则号列</a:t>
            </a:r>
            <a:r>
              <a:rPr lang="en-US" altLang="zh-CN" sz="1600" b="1" dirty="0" smtClean="0"/>
              <a:t>0307.4310</a:t>
            </a:r>
            <a:r>
              <a:rPr lang="zh-CN" altLang="en-US" sz="1600" b="1" dirty="0" smtClean="0"/>
              <a:t>，税率</a:t>
            </a:r>
            <a:r>
              <a:rPr lang="en-US" altLang="zh-CN" sz="1600" b="1" dirty="0" smtClean="0"/>
              <a:t>12%</a:t>
            </a:r>
            <a:r>
              <a:rPr lang="zh-CN" altLang="en-US" sz="1600" b="1" dirty="0" smtClean="0"/>
              <a:t>，冻的其他属种鱿鱼归入</a:t>
            </a:r>
            <a:r>
              <a:rPr lang="en-US" altLang="zh-CN" sz="1600" b="1" dirty="0" smtClean="0"/>
              <a:t>0307.4390</a:t>
            </a:r>
            <a:r>
              <a:rPr lang="zh-CN" altLang="en-US" sz="1600" b="1" dirty="0" smtClean="0"/>
              <a:t>，税率</a:t>
            </a:r>
            <a:endParaRPr lang="en-US" altLang="zh-CN" sz="1600" b="1" dirty="0" smtClean="0"/>
          </a:p>
          <a:p>
            <a:pPr>
              <a:lnSpc>
                <a:spcPts val="2500"/>
              </a:lnSpc>
            </a:pPr>
            <a:r>
              <a:rPr lang="en-US" altLang="zh-CN" sz="1600" b="1" dirty="0" smtClean="0"/>
              <a:t>10%</a:t>
            </a:r>
            <a:r>
              <a:rPr lang="zh-CN" altLang="en-US" sz="1600" b="1" dirty="0" smtClean="0"/>
              <a:t>。</a:t>
            </a:r>
            <a:endParaRPr lang="zh-CN" altLang="en-US" sz="1600" b="1" dirty="0"/>
          </a:p>
        </p:txBody>
      </p:sp>
      <p:pic>
        <p:nvPicPr>
          <p:cNvPr id="1026" name="Picture 2"/>
          <p:cNvPicPr>
            <a:picLocks noChangeAspect="1" noChangeArrowheads="1"/>
          </p:cNvPicPr>
          <p:nvPr/>
        </p:nvPicPr>
        <p:blipFill>
          <a:blip r:embed="rId3" cstate="print"/>
          <a:srcRect/>
          <a:stretch>
            <a:fillRect/>
          </a:stretch>
        </p:blipFill>
        <p:spPr bwMode="auto">
          <a:xfrm>
            <a:off x="7611343" y="2709714"/>
            <a:ext cx="3805910" cy="3211463"/>
          </a:xfrm>
          <a:prstGeom prst="rect">
            <a:avLst/>
          </a:prstGeom>
          <a:noFill/>
          <a:ln w="9525">
            <a:noFill/>
            <a:miter lim="800000"/>
            <a:headEnd/>
            <a:tailEnd/>
          </a:ln>
        </p:spPr>
      </p:pic>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3" name="矩形 2"/>
          <p:cNvSpPr/>
          <p:nvPr/>
        </p:nvSpPr>
        <p:spPr>
          <a:xfrm>
            <a:off x="698575" y="981522"/>
            <a:ext cx="8090149" cy="461665"/>
          </a:xfrm>
          <a:prstGeom prst="rect">
            <a:avLst/>
          </a:prstGeom>
        </p:spPr>
        <p:txBody>
          <a:bodyPr wrap="square">
            <a:spAutoFit/>
          </a:bodyPr>
          <a:lstStyle/>
          <a:p>
            <a:r>
              <a:rPr lang="zh-CN" altLang="en-US" b="1" dirty="0" smtClean="0">
                <a:solidFill>
                  <a:srgbClr val="FF6600"/>
                </a:solidFill>
              </a:rPr>
              <a:t>柔鱼属、枪乌贼属、双柔鱼属和拟乌贼属鱿鱼之外观如下：</a:t>
            </a:r>
            <a:endParaRPr lang="zh-CN" altLang="en-US" dirty="0">
              <a:solidFill>
                <a:srgbClr val="FF6600"/>
              </a:solidFill>
            </a:endParaRPr>
          </a:p>
        </p:txBody>
      </p:sp>
      <p:pic>
        <p:nvPicPr>
          <p:cNvPr id="2050" name="Picture 2"/>
          <p:cNvPicPr>
            <a:picLocks noChangeAspect="1" noChangeArrowheads="1"/>
          </p:cNvPicPr>
          <p:nvPr/>
        </p:nvPicPr>
        <p:blipFill>
          <a:blip r:embed="rId3" cstate="print"/>
          <a:srcRect/>
          <a:stretch>
            <a:fillRect/>
          </a:stretch>
        </p:blipFill>
        <p:spPr bwMode="auto">
          <a:xfrm>
            <a:off x="733485" y="1989634"/>
            <a:ext cx="5077658" cy="3806329"/>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a:stretch>
            <a:fillRect/>
          </a:stretch>
        </p:blipFill>
        <p:spPr bwMode="auto">
          <a:xfrm>
            <a:off x="6459215" y="2033067"/>
            <a:ext cx="5012688" cy="3772991"/>
          </a:xfrm>
          <a:prstGeom prst="rect">
            <a:avLst/>
          </a:prstGeom>
          <a:noFill/>
          <a:ln w="9525">
            <a:noFill/>
            <a:miter lim="800000"/>
            <a:headEnd/>
            <a:tailEnd/>
          </a:ln>
        </p:spPr>
      </p:pic>
      <p:sp>
        <p:nvSpPr>
          <p:cNvPr id="6"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归类</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pic>
        <p:nvPicPr>
          <p:cNvPr id="3074" name="Picture 2"/>
          <p:cNvPicPr>
            <a:picLocks noChangeAspect="1" noChangeArrowheads="1"/>
          </p:cNvPicPr>
          <p:nvPr/>
        </p:nvPicPr>
        <p:blipFill>
          <a:blip r:embed="rId3" cstate="print"/>
          <a:srcRect/>
          <a:stretch>
            <a:fillRect/>
          </a:stretch>
        </p:blipFill>
        <p:spPr bwMode="auto">
          <a:xfrm>
            <a:off x="410543" y="884573"/>
            <a:ext cx="5544616" cy="2960551"/>
          </a:xfrm>
          <a:prstGeom prst="rect">
            <a:avLst/>
          </a:prstGeom>
          <a:noFill/>
          <a:ln w="9525">
            <a:noFill/>
            <a:miter lim="800000"/>
            <a:headEnd/>
            <a:tailEnd/>
          </a:ln>
        </p:spPr>
      </p:pic>
      <p:sp>
        <p:nvSpPr>
          <p:cNvPr id="4"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归类</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pic>
        <p:nvPicPr>
          <p:cNvPr id="3075" name="Picture 3"/>
          <p:cNvPicPr>
            <a:picLocks noChangeAspect="1" noChangeArrowheads="1"/>
          </p:cNvPicPr>
          <p:nvPr/>
        </p:nvPicPr>
        <p:blipFill>
          <a:blip r:embed="rId4" cstate="print"/>
          <a:srcRect/>
          <a:stretch>
            <a:fillRect/>
          </a:stretch>
        </p:blipFill>
        <p:spPr bwMode="auto">
          <a:xfrm>
            <a:off x="6315199" y="1125538"/>
            <a:ext cx="5472608" cy="5575865"/>
          </a:xfrm>
          <a:prstGeom prst="rect">
            <a:avLst/>
          </a:prstGeom>
          <a:noFill/>
          <a:ln w="9525">
            <a:noFill/>
            <a:miter lim="800000"/>
            <a:headEnd/>
            <a:tailEnd/>
          </a:ln>
        </p:spPr>
      </p:pic>
      <p:sp>
        <p:nvSpPr>
          <p:cNvPr id="6" name="矩形 5"/>
          <p:cNvSpPr/>
          <p:nvPr/>
        </p:nvSpPr>
        <p:spPr>
          <a:xfrm>
            <a:off x="626567" y="4437906"/>
            <a:ext cx="5256584" cy="1695336"/>
          </a:xfrm>
          <a:prstGeom prst="rect">
            <a:avLst/>
          </a:prstGeom>
        </p:spPr>
        <p:txBody>
          <a:bodyPr wrap="square">
            <a:spAutoFit/>
          </a:bodyPr>
          <a:lstStyle/>
          <a:p>
            <a:pPr>
              <a:lnSpc>
                <a:spcPts val="2500"/>
              </a:lnSpc>
            </a:pPr>
            <a:r>
              <a:rPr lang="zh-CN" altLang="en-US" sz="1600" b="1" dirty="0" smtClean="0"/>
              <a:t>其中柔鱼和双柔鱼分属于枪形目开眼亚目（</a:t>
            </a:r>
            <a:r>
              <a:rPr lang="en-US" altLang="zh-CN" sz="1600" b="1" dirty="0" smtClean="0"/>
              <a:t>Oegopsida</a:t>
            </a:r>
            <a:r>
              <a:rPr lang="zh-CN" altLang="en-US" sz="1600" b="1" dirty="0" smtClean="0"/>
              <a:t>）柔鱼科（</a:t>
            </a:r>
            <a:r>
              <a:rPr lang="en-US" altLang="zh-CN" sz="1600" b="1" dirty="0" smtClean="0"/>
              <a:t>Ommastrephidae</a:t>
            </a:r>
            <a:r>
              <a:rPr lang="zh-CN" altLang="en-US" sz="1600" b="1" dirty="0" smtClean="0"/>
              <a:t>），枪乌贼和拟乌贼则分属于枪形目闭眼亚目（</a:t>
            </a:r>
            <a:r>
              <a:rPr lang="en-US" altLang="zh-CN" sz="1600" b="1" dirty="0" smtClean="0"/>
              <a:t>Myopsida</a:t>
            </a:r>
            <a:r>
              <a:rPr lang="zh-CN" altLang="en-US" sz="1600" b="1" dirty="0" smtClean="0"/>
              <a:t>）枪乌贼科（</a:t>
            </a:r>
            <a:r>
              <a:rPr lang="en-US" altLang="zh-CN" sz="1600" b="1" dirty="0" smtClean="0"/>
              <a:t>Loliginidae</a:t>
            </a:r>
            <a:r>
              <a:rPr lang="zh-CN" altLang="en-US" sz="1600" b="1" dirty="0" smtClean="0"/>
              <a:t>），开眼亚目和闭眼亚目的区别在于其眼睑是否将眼球完全覆盖。</a:t>
            </a:r>
            <a:endParaRPr lang="zh-CN" altLang="en-US" sz="1600" b="1"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3"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归类</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4" name="矩形 3"/>
          <p:cNvSpPr/>
          <p:nvPr/>
        </p:nvSpPr>
        <p:spPr>
          <a:xfrm>
            <a:off x="698575" y="972378"/>
            <a:ext cx="4824536" cy="1665328"/>
          </a:xfrm>
          <a:prstGeom prst="rect">
            <a:avLst/>
          </a:prstGeom>
        </p:spPr>
        <p:txBody>
          <a:bodyPr wrap="square">
            <a:spAutoFit/>
          </a:bodyPr>
          <a:lstStyle/>
          <a:p>
            <a:pPr>
              <a:lnSpc>
                <a:spcPts val="2500"/>
              </a:lnSpc>
            </a:pPr>
            <a:r>
              <a:rPr lang="zh-CN" altLang="en-US" sz="1600" b="1" dirty="0" smtClean="0"/>
              <a:t>相应地，</a:t>
            </a:r>
            <a:r>
              <a:rPr lang="en-US" altLang="zh-CN" sz="1600" b="1" dirty="0" smtClean="0"/>
              <a:t>2017</a:t>
            </a:r>
            <a:r>
              <a:rPr lang="zh-CN" altLang="en-US" sz="1600" b="1" dirty="0" smtClean="0"/>
              <a:t>年归入</a:t>
            </a:r>
            <a:r>
              <a:rPr lang="en-US" altLang="zh-CN" sz="1600" b="1" dirty="0" smtClean="0"/>
              <a:t>0307.4299</a:t>
            </a:r>
            <a:r>
              <a:rPr lang="zh-CN" altLang="en-US" sz="1600" b="1" dirty="0" smtClean="0"/>
              <a:t>或</a:t>
            </a:r>
            <a:r>
              <a:rPr lang="en-US" altLang="zh-CN" sz="1600" b="1" dirty="0" smtClean="0"/>
              <a:t>0307.4390</a:t>
            </a:r>
            <a:r>
              <a:rPr lang="zh-CN" altLang="en-US" sz="1600" b="1" dirty="0" smtClean="0"/>
              <a:t>的枪形目其他属种之鱿鱼则如：</a:t>
            </a:r>
          </a:p>
          <a:p>
            <a:pPr>
              <a:lnSpc>
                <a:spcPts val="2500"/>
              </a:lnSpc>
            </a:pPr>
            <a:r>
              <a:rPr lang="zh-CN" altLang="en-US" sz="1600" b="1" dirty="0" smtClean="0"/>
              <a:t>阿根廷滑柔鱼（</a:t>
            </a:r>
            <a:r>
              <a:rPr lang="en-US" altLang="zh-CN" sz="1600" b="1" dirty="0" smtClean="0"/>
              <a:t>Illexargentinus</a:t>
            </a:r>
            <a:r>
              <a:rPr lang="zh-CN" altLang="en-US" sz="1600" b="1" dirty="0" smtClean="0"/>
              <a:t>），亦称阿根廷鱿鱼，和柔鱼及双柔鱼同属枪形目柔鱼科，但分属于滑柔鱼属（</a:t>
            </a:r>
            <a:r>
              <a:rPr lang="en-US" altLang="zh-CN" sz="1600" b="1" dirty="0" smtClean="0"/>
              <a:t>Illex</a:t>
            </a:r>
            <a:r>
              <a:rPr lang="zh-CN" altLang="en-US" sz="1600" b="1" dirty="0" smtClean="0"/>
              <a:t>）。</a:t>
            </a:r>
            <a:endParaRPr lang="en-US" altLang="zh-CN" sz="1600" b="1" dirty="0"/>
          </a:p>
        </p:txBody>
      </p:sp>
      <p:pic>
        <p:nvPicPr>
          <p:cNvPr id="4098" name="Picture 2"/>
          <p:cNvPicPr>
            <a:picLocks noChangeAspect="1" noChangeArrowheads="1"/>
          </p:cNvPicPr>
          <p:nvPr/>
        </p:nvPicPr>
        <p:blipFill>
          <a:blip r:embed="rId3" cstate="print"/>
          <a:srcRect/>
          <a:stretch>
            <a:fillRect/>
          </a:stretch>
        </p:blipFill>
        <p:spPr bwMode="auto">
          <a:xfrm>
            <a:off x="770583" y="3141762"/>
            <a:ext cx="4400550" cy="1933575"/>
          </a:xfrm>
          <a:prstGeom prst="rect">
            <a:avLst/>
          </a:prstGeom>
          <a:noFill/>
          <a:ln w="9525">
            <a:noFill/>
            <a:miter lim="800000"/>
            <a:headEnd/>
            <a:tailEnd/>
          </a:ln>
        </p:spPr>
      </p:pic>
      <p:sp>
        <p:nvSpPr>
          <p:cNvPr id="4099" name="Rectangle 3"/>
          <p:cNvSpPr>
            <a:spLocks noChangeArrowheads="1"/>
          </p:cNvSpPr>
          <p:nvPr/>
        </p:nvSpPr>
        <p:spPr bwMode="auto">
          <a:xfrm>
            <a:off x="5883151" y="858411"/>
            <a:ext cx="5760640" cy="57554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17500" algn="l" defTabSz="914400" rtl="0" eaLnBrk="1" fontAlgn="base" latinLnBrk="0" hangingPunct="1">
              <a:lnSpc>
                <a:spcPct val="100000"/>
              </a:lnSpc>
              <a:spcBef>
                <a:spcPct val="0"/>
              </a:spcBef>
              <a:spcAft>
                <a:spcPct val="0"/>
              </a:spcAft>
              <a:buClrTx/>
              <a:buSzTx/>
              <a:buFontTx/>
              <a:buNone/>
              <a:tabLst/>
            </a:pPr>
            <a:r>
              <a:rPr kumimoji="0" lang="zh-CN" sz="1600" b="1" i="0" u="none" strike="noStrike" cap="none" normalizeH="0" baseline="0" dirty="0" smtClean="0">
                <a:ln>
                  <a:noFill/>
                </a:ln>
                <a:effectLst/>
                <a:latin typeface="宋体" pitchFamily="2" charset="-122"/>
                <a:ea typeface="宋体" pitchFamily="2" charset="-122"/>
                <a:cs typeface="宋体" pitchFamily="2" charset="-122"/>
              </a:rPr>
              <a:t>又如茎柔鱼（</a:t>
            </a:r>
            <a:r>
              <a:rPr kumimoji="0" lang="zh-CN" altLang="zh-CN" sz="1600" b="1" i="0" u="none" strike="noStrike" cap="none" normalizeH="0" baseline="0" dirty="0" smtClean="0">
                <a:ln>
                  <a:noFill/>
                </a:ln>
                <a:effectLst/>
                <a:latin typeface="Arial" pitchFamily="34" charset="0"/>
                <a:ea typeface="Helvetica Neue"/>
                <a:cs typeface="宋体" pitchFamily="2" charset="-122"/>
              </a:rPr>
              <a:t>Dosidicus gigas</a:t>
            </a:r>
            <a:r>
              <a:rPr kumimoji="0" lang="zh-CN" sz="1600" b="1" i="0" u="none" strike="noStrike" cap="none" normalizeH="0" baseline="0" dirty="0" smtClean="0">
                <a:ln>
                  <a:noFill/>
                </a:ln>
                <a:effectLst/>
                <a:latin typeface="宋体" pitchFamily="2" charset="-122"/>
                <a:ea typeface="宋体" pitchFamily="2" charset="-122"/>
                <a:cs typeface="宋体" pitchFamily="2" charset="-122"/>
              </a:rPr>
              <a:t>），亦称秘鲁鱿鱼，为枪形目柔鱼科茎柔鱼属（</a:t>
            </a:r>
            <a:r>
              <a:rPr kumimoji="0" lang="zh-CN" altLang="zh-CN" sz="1600" b="1" i="0" u="none" strike="noStrike" cap="none" normalizeH="0" baseline="0" dirty="0" smtClean="0">
                <a:ln>
                  <a:noFill/>
                </a:ln>
                <a:effectLst/>
                <a:latin typeface="Arial" pitchFamily="34" charset="0"/>
                <a:ea typeface="Helvetica Neue"/>
                <a:cs typeface="宋体" pitchFamily="2" charset="-122"/>
              </a:rPr>
              <a:t>Dosidicus</a:t>
            </a:r>
            <a:r>
              <a:rPr kumimoji="0" lang="zh-CN" sz="1600" b="1" i="0" u="none" strike="noStrike" cap="none" normalizeH="0" baseline="0" dirty="0" smtClean="0">
                <a:ln>
                  <a:noFill/>
                </a:ln>
                <a:effectLst/>
                <a:latin typeface="宋体" pitchFamily="2" charset="-122"/>
                <a:ea typeface="宋体" pitchFamily="2" charset="-122"/>
                <a:cs typeface="宋体" pitchFamily="2" charset="-122"/>
              </a:rPr>
              <a:t>）物种。</a:t>
            </a:r>
            <a:endParaRPr kumimoji="0" lang="zh-CN" sz="1600" b="1" i="0" u="none" strike="noStrike" cap="none" normalizeH="0" baseline="0" dirty="0" smtClean="0">
              <a:ln>
                <a:noFill/>
              </a:ln>
              <a:effectLst/>
              <a:latin typeface="Arial" pitchFamily="34" charset="0"/>
              <a:ea typeface="宋体" pitchFamily="2" charset="-122"/>
              <a:cs typeface="宋体" pitchFamily="2" charset="-122"/>
            </a:endParaRPr>
          </a:p>
          <a:p>
            <a:pPr marL="0" marR="0" lvl="0" indent="317500" algn="l" defTabSz="914400" rtl="0" eaLnBrk="0" fontAlgn="base" latinLnBrk="0" hangingPunct="0">
              <a:lnSpc>
                <a:spcPct val="100000"/>
              </a:lnSpc>
              <a:spcBef>
                <a:spcPct val="0"/>
              </a:spcBef>
              <a:spcAft>
                <a:spcPct val="0"/>
              </a:spcAft>
              <a:buClrTx/>
              <a:buSzTx/>
              <a:buFontTx/>
              <a:buNone/>
              <a:tabLst/>
            </a:pPr>
            <a:r>
              <a:rPr kumimoji="0" lang="zh-CN" sz="1600" b="1" i="0" u="none" strike="noStrike" cap="none" normalizeH="0" baseline="0" dirty="0" smtClean="0">
                <a:ln>
                  <a:noFill/>
                </a:ln>
                <a:solidFill>
                  <a:srgbClr val="3E3E3E"/>
                </a:solidFill>
                <a:effectLst/>
                <a:latin typeface="Arial" pitchFamily="34" charset="0"/>
                <a:ea typeface="Helvetica Neue"/>
                <a:cs typeface="宋体" pitchFamily="2" charset="-122"/>
              </a:rPr>
              <a:t/>
            </a:r>
            <a:br>
              <a:rPr kumimoji="0" lang="zh-CN" sz="1600" b="1" i="0" u="none" strike="noStrike" cap="none" normalizeH="0" baseline="0" dirty="0" smtClean="0">
                <a:ln>
                  <a:noFill/>
                </a:ln>
                <a:solidFill>
                  <a:srgbClr val="3E3E3E"/>
                </a:solidFill>
                <a:effectLst/>
                <a:latin typeface="Arial" pitchFamily="34" charset="0"/>
                <a:ea typeface="Helvetica Neue"/>
                <a:cs typeface="宋体" pitchFamily="2" charset="-122"/>
              </a:rPr>
            </a:br>
            <a:endParaRPr kumimoji="0" lang="zh-CN" sz="16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317500" algn="l" defTabSz="914400" rtl="0" eaLnBrk="0" fontAlgn="base" latinLnBrk="0" hangingPunct="0">
              <a:lnSpc>
                <a:spcPct val="100000"/>
              </a:lnSpc>
              <a:spcBef>
                <a:spcPct val="0"/>
              </a:spcBef>
              <a:spcAft>
                <a:spcPct val="0"/>
              </a:spcAft>
              <a:buClrTx/>
              <a:buSzTx/>
              <a:buFontTx/>
              <a:buNone/>
              <a:tabLst/>
            </a:pPr>
            <a:r>
              <a:rPr kumimoji="0" lang="zh-CN" sz="1600" b="1" i="0" u="none" strike="noStrike" cap="none" normalizeH="0" baseline="0" dirty="0" smtClean="0">
                <a:ln>
                  <a:noFill/>
                </a:ln>
                <a:solidFill>
                  <a:srgbClr val="3E3E3E"/>
                </a:solidFill>
                <a:effectLst/>
                <a:latin typeface="Arial" pitchFamily="34" charset="0"/>
                <a:ea typeface="Helvetica Neue"/>
                <a:cs typeface="宋体" pitchFamily="2" charset="-122"/>
              </a:rPr>
              <a:t>  </a:t>
            </a:r>
            <a:endParaRPr kumimoji="0" lang="en-US" altLang="zh-CN" sz="1600" b="1" i="0" u="none" strike="noStrike" cap="none" normalizeH="0" baseline="0" dirty="0" smtClean="0">
              <a:ln>
                <a:noFill/>
              </a:ln>
              <a:solidFill>
                <a:srgbClr val="3E3E3E"/>
              </a:solidFill>
              <a:effectLst/>
              <a:latin typeface="Arial" pitchFamily="34" charset="0"/>
              <a:ea typeface="Helvetica Neue"/>
              <a:cs typeface="宋体" pitchFamily="2" charset="-122"/>
            </a:endParaRPr>
          </a:p>
          <a:p>
            <a:pPr marL="0" marR="0" lvl="0" indent="317500" algn="l" defTabSz="914400" rtl="0" eaLnBrk="0" fontAlgn="base" latinLnBrk="0" hangingPunct="0">
              <a:lnSpc>
                <a:spcPct val="100000"/>
              </a:lnSpc>
              <a:spcBef>
                <a:spcPct val="0"/>
              </a:spcBef>
              <a:spcAft>
                <a:spcPct val="0"/>
              </a:spcAft>
              <a:buClrTx/>
              <a:buSzTx/>
              <a:buFontTx/>
              <a:buNone/>
              <a:tabLst/>
            </a:pPr>
            <a:endParaRPr lang="en-US" altLang="zh-CN" sz="1600" b="1" dirty="0" smtClean="0">
              <a:solidFill>
                <a:srgbClr val="3E3E3E"/>
              </a:solidFill>
              <a:latin typeface="Arial" pitchFamily="34" charset="0"/>
              <a:ea typeface="Helvetica Neue"/>
              <a:cs typeface="宋体" pitchFamily="2" charset="-122"/>
            </a:endParaRPr>
          </a:p>
          <a:p>
            <a:pPr marL="0" marR="0" lvl="0" indent="317500" algn="l" defTabSz="914400" rtl="0" eaLnBrk="0" fontAlgn="base" latinLnBrk="0" hangingPunct="0">
              <a:lnSpc>
                <a:spcPct val="100000"/>
              </a:lnSpc>
              <a:spcBef>
                <a:spcPct val="0"/>
              </a:spcBef>
              <a:spcAft>
                <a:spcPct val="0"/>
              </a:spcAft>
              <a:buClrTx/>
              <a:buSzTx/>
              <a:buFontTx/>
              <a:buNone/>
              <a:tabLst/>
            </a:pPr>
            <a:endParaRPr lang="en-US" altLang="zh-CN" sz="1600" b="1" dirty="0" smtClean="0">
              <a:solidFill>
                <a:srgbClr val="3E3E3E"/>
              </a:solidFill>
              <a:latin typeface="Arial" pitchFamily="34" charset="0"/>
              <a:ea typeface="Helvetica Neue"/>
              <a:cs typeface="宋体" pitchFamily="2" charset="-122"/>
            </a:endParaRPr>
          </a:p>
          <a:p>
            <a:pPr marL="0" marR="0" lvl="0" indent="317500" algn="l" defTabSz="914400" rtl="0" eaLnBrk="0" fontAlgn="base" latinLnBrk="0" hangingPunct="0">
              <a:lnSpc>
                <a:spcPct val="100000"/>
              </a:lnSpc>
              <a:spcBef>
                <a:spcPct val="0"/>
              </a:spcBef>
              <a:spcAft>
                <a:spcPct val="0"/>
              </a:spcAft>
              <a:buClrTx/>
              <a:buSzTx/>
              <a:buFontTx/>
              <a:buNone/>
              <a:tabLst/>
            </a:pPr>
            <a:endParaRPr lang="en-US" altLang="zh-CN" sz="1600" b="1" dirty="0" smtClean="0">
              <a:solidFill>
                <a:srgbClr val="3E3E3E"/>
              </a:solidFill>
              <a:latin typeface="Arial" pitchFamily="34" charset="0"/>
              <a:ea typeface="Helvetica Neue"/>
              <a:cs typeface="宋体" pitchFamily="2" charset="-122"/>
            </a:endParaRPr>
          </a:p>
          <a:p>
            <a:pPr marL="0" marR="0" lvl="0" indent="317500" algn="l" defTabSz="914400" rtl="0" eaLnBrk="0" fontAlgn="base" latinLnBrk="0" hangingPunct="0">
              <a:lnSpc>
                <a:spcPct val="100000"/>
              </a:lnSpc>
              <a:spcBef>
                <a:spcPct val="0"/>
              </a:spcBef>
              <a:spcAft>
                <a:spcPct val="0"/>
              </a:spcAft>
              <a:buClrTx/>
              <a:buSzTx/>
              <a:buFontTx/>
              <a:buNone/>
              <a:tabLst/>
            </a:pPr>
            <a:endParaRPr kumimoji="0" lang="en-US" altLang="zh-CN" sz="1600" b="1" i="0" u="none" strike="noStrike" cap="none" normalizeH="0" baseline="0" dirty="0" smtClean="0">
              <a:ln>
                <a:noFill/>
              </a:ln>
              <a:solidFill>
                <a:srgbClr val="3E3E3E"/>
              </a:solidFill>
              <a:effectLst/>
              <a:latin typeface="Arial" pitchFamily="34" charset="0"/>
              <a:ea typeface="Helvetica Neue"/>
              <a:cs typeface="宋体" pitchFamily="2" charset="-122"/>
            </a:endParaRPr>
          </a:p>
          <a:p>
            <a:pPr marL="0" marR="0" lvl="0" indent="317500" algn="l" defTabSz="914400" rtl="0" eaLnBrk="0" fontAlgn="base" latinLnBrk="0" hangingPunct="0">
              <a:lnSpc>
                <a:spcPct val="100000"/>
              </a:lnSpc>
              <a:spcBef>
                <a:spcPct val="0"/>
              </a:spcBef>
              <a:spcAft>
                <a:spcPct val="0"/>
              </a:spcAft>
              <a:buClrTx/>
              <a:buSzTx/>
              <a:buFontTx/>
              <a:buNone/>
              <a:tabLst/>
            </a:pPr>
            <a:r>
              <a:rPr kumimoji="0" lang="zh-CN" sz="1600" b="1" i="0" u="none" strike="noStrike" cap="none" normalizeH="0" baseline="0" dirty="0" smtClean="0">
                <a:ln>
                  <a:noFill/>
                </a:ln>
                <a:solidFill>
                  <a:srgbClr val="3E3E3E"/>
                </a:solidFill>
                <a:effectLst/>
                <a:latin typeface="Arial" pitchFamily="34" charset="0"/>
                <a:ea typeface="Helvetica Neue"/>
                <a:cs typeface="宋体" pitchFamily="2" charset="-122"/>
              </a:rPr>
              <a:t/>
            </a:r>
            <a:br>
              <a:rPr kumimoji="0" lang="zh-CN" sz="1600" b="1" i="0" u="none" strike="noStrike" cap="none" normalizeH="0" baseline="0" dirty="0" smtClean="0">
                <a:ln>
                  <a:noFill/>
                </a:ln>
                <a:solidFill>
                  <a:srgbClr val="3E3E3E"/>
                </a:solidFill>
                <a:effectLst/>
                <a:latin typeface="Arial" pitchFamily="34" charset="0"/>
                <a:ea typeface="Helvetica Neue"/>
                <a:cs typeface="宋体" pitchFamily="2" charset="-122"/>
              </a:rPr>
            </a:br>
            <a:r>
              <a:rPr kumimoji="0" lang="zh-CN" sz="1600" b="1" i="0" u="none" strike="noStrike" cap="none" normalizeH="0" baseline="0" dirty="0" smtClean="0">
                <a:ln>
                  <a:noFill/>
                </a:ln>
                <a:solidFill>
                  <a:srgbClr val="3E3E3E"/>
                </a:solidFill>
                <a:effectLst/>
                <a:latin typeface="Arial" pitchFamily="34" charset="0"/>
                <a:ea typeface="Helvetica Neue"/>
                <a:cs typeface="宋体" pitchFamily="2" charset="-122"/>
              </a:rPr>
              <a:t/>
            </a:r>
            <a:br>
              <a:rPr kumimoji="0" lang="zh-CN" sz="1600" b="1" i="0" u="none" strike="noStrike" cap="none" normalizeH="0" baseline="0" dirty="0" smtClean="0">
                <a:ln>
                  <a:noFill/>
                </a:ln>
                <a:solidFill>
                  <a:srgbClr val="3E3E3E"/>
                </a:solidFill>
                <a:effectLst/>
                <a:latin typeface="Arial" pitchFamily="34" charset="0"/>
                <a:ea typeface="Helvetica Neue"/>
                <a:cs typeface="宋体" pitchFamily="2" charset="-122"/>
              </a:rPr>
            </a:br>
            <a:endParaRPr kumimoji="0" lang="zh-CN" sz="16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317500" algn="l" defTabSz="914400" rtl="0" eaLnBrk="0" fontAlgn="base" latinLnBrk="0" hangingPunct="0">
              <a:lnSpc>
                <a:spcPct val="100000"/>
              </a:lnSpc>
              <a:spcBef>
                <a:spcPct val="0"/>
              </a:spcBef>
              <a:spcAft>
                <a:spcPct val="0"/>
              </a:spcAft>
              <a:buClrTx/>
              <a:buSzTx/>
              <a:buFontTx/>
              <a:buNone/>
              <a:tabLst/>
            </a:pPr>
            <a:r>
              <a:rPr kumimoji="0" lang="zh-CN" sz="1600" b="1" i="0" u="none" strike="noStrike" cap="none" normalizeH="0" baseline="0" dirty="0" smtClean="0">
                <a:ln>
                  <a:noFill/>
                </a:ln>
                <a:solidFill>
                  <a:srgbClr val="021EAA"/>
                </a:solidFill>
                <a:effectLst/>
                <a:latin typeface="宋体" pitchFamily="2" charset="-122"/>
                <a:ea typeface="宋体" pitchFamily="2" charset="-122"/>
                <a:cs typeface="宋体" pitchFamily="2" charset="-122"/>
              </a:rPr>
              <a:t>值得关注的是，因</a:t>
            </a:r>
            <a:r>
              <a:rPr kumimoji="0" lang="zh-CN" altLang="zh-CN" sz="1600" b="1" i="0" u="none" strike="noStrike" cap="none" normalizeH="0" baseline="0" dirty="0" smtClean="0">
                <a:ln>
                  <a:noFill/>
                </a:ln>
                <a:solidFill>
                  <a:srgbClr val="021EAA"/>
                </a:solidFill>
                <a:effectLst/>
                <a:latin typeface="宋体" pitchFamily="2" charset="-122"/>
                <a:ea typeface="宋体" pitchFamily="2" charset="-122"/>
                <a:cs typeface="宋体" pitchFamily="2" charset="-122"/>
              </a:rPr>
              <a:t>《</a:t>
            </a:r>
            <a:r>
              <a:rPr kumimoji="0" lang="zh-CN" sz="1600" b="1" i="0" u="none" strike="noStrike" cap="none" normalizeH="0" baseline="0" dirty="0" smtClean="0">
                <a:ln>
                  <a:noFill/>
                </a:ln>
                <a:solidFill>
                  <a:srgbClr val="021EAA"/>
                </a:solidFill>
                <a:effectLst/>
                <a:latin typeface="宋体" pitchFamily="2" charset="-122"/>
                <a:ea typeface="宋体" pitchFamily="2" charset="-122"/>
                <a:cs typeface="宋体" pitchFamily="2" charset="-122"/>
              </a:rPr>
              <a:t>协调制度</a:t>
            </a:r>
            <a:r>
              <a:rPr kumimoji="0" lang="zh-CN" altLang="zh-CN" sz="1600" b="1" i="0" u="none" strike="noStrike" cap="none" normalizeH="0" baseline="0" dirty="0" smtClean="0">
                <a:ln>
                  <a:noFill/>
                </a:ln>
                <a:solidFill>
                  <a:srgbClr val="021EAA"/>
                </a:solidFill>
                <a:effectLst/>
                <a:latin typeface="宋体" pitchFamily="2" charset="-122"/>
                <a:ea typeface="宋体" pitchFamily="2" charset="-122"/>
                <a:cs typeface="宋体" pitchFamily="2" charset="-122"/>
              </a:rPr>
              <a:t>》</a:t>
            </a:r>
            <a:r>
              <a:rPr kumimoji="0" lang="zh-CN" sz="1600" b="1" i="0" u="none" strike="noStrike" cap="none" normalizeH="0" baseline="0" dirty="0" smtClean="0">
                <a:ln>
                  <a:noFill/>
                </a:ln>
                <a:solidFill>
                  <a:srgbClr val="021EAA"/>
                </a:solidFill>
                <a:effectLst/>
                <a:latin typeface="宋体" pitchFamily="2" charset="-122"/>
                <a:ea typeface="宋体" pitchFamily="2" charset="-122"/>
                <a:cs typeface="宋体" pitchFamily="2" charset="-122"/>
              </a:rPr>
              <a:t>转版的缘故，上述在</a:t>
            </a:r>
            <a:r>
              <a:rPr kumimoji="0" lang="zh-CN" altLang="zh-CN" sz="1600" b="1" i="0" u="none" strike="noStrike" cap="none" normalizeH="0" baseline="0" dirty="0" smtClean="0">
                <a:ln>
                  <a:noFill/>
                </a:ln>
                <a:solidFill>
                  <a:srgbClr val="021EAA"/>
                </a:solidFill>
                <a:effectLst/>
                <a:latin typeface="Arial" pitchFamily="34" charset="0"/>
                <a:ea typeface="Helvetica Neue"/>
                <a:cs typeface="宋体" pitchFamily="2" charset="-122"/>
              </a:rPr>
              <a:t>2017</a:t>
            </a:r>
            <a:r>
              <a:rPr kumimoji="0" lang="zh-CN" sz="1600" b="1" i="0" u="none" strike="noStrike" cap="none" normalizeH="0" baseline="0" dirty="0" smtClean="0">
                <a:ln>
                  <a:noFill/>
                </a:ln>
                <a:solidFill>
                  <a:srgbClr val="021EAA"/>
                </a:solidFill>
                <a:effectLst/>
                <a:latin typeface="宋体" pitchFamily="2" charset="-122"/>
                <a:ea typeface="宋体" pitchFamily="2" charset="-122"/>
                <a:cs typeface="宋体" pitchFamily="2" charset="-122"/>
              </a:rPr>
              <a:t>年</a:t>
            </a:r>
            <a:r>
              <a:rPr kumimoji="0" lang="zh-CN" altLang="zh-CN" sz="1600" b="1" i="0" u="none" strike="noStrike" cap="none" normalizeH="0" baseline="0" dirty="0" smtClean="0">
                <a:ln>
                  <a:noFill/>
                </a:ln>
                <a:solidFill>
                  <a:srgbClr val="021EAA"/>
                </a:solidFill>
                <a:effectLst/>
                <a:latin typeface="宋体" pitchFamily="2" charset="-122"/>
                <a:ea typeface="宋体" pitchFamily="2" charset="-122"/>
                <a:cs typeface="宋体" pitchFamily="2" charset="-122"/>
              </a:rPr>
              <a:t>《</a:t>
            </a:r>
            <a:r>
              <a:rPr kumimoji="0" lang="zh-CN" sz="1600" b="1" i="0" u="none" strike="noStrike" cap="none" normalizeH="0" baseline="0" dirty="0" smtClean="0">
                <a:ln>
                  <a:noFill/>
                </a:ln>
                <a:solidFill>
                  <a:srgbClr val="021EAA"/>
                </a:solidFill>
                <a:effectLst/>
                <a:latin typeface="宋体" pitchFamily="2" charset="-122"/>
                <a:ea typeface="宋体" pitchFamily="2" charset="-122"/>
                <a:cs typeface="宋体" pitchFamily="2" charset="-122"/>
              </a:rPr>
              <a:t>税则</a:t>
            </a:r>
            <a:r>
              <a:rPr kumimoji="0" lang="zh-CN" altLang="zh-CN" sz="1600" b="1" i="0" u="none" strike="noStrike" cap="none" normalizeH="0" baseline="0" dirty="0" smtClean="0">
                <a:ln>
                  <a:noFill/>
                </a:ln>
                <a:solidFill>
                  <a:srgbClr val="021EAA"/>
                </a:solidFill>
                <a:effectLst/>
                <a:latin typeface="宋体" pitchFamily="2" charset="-122"/>
                <a:ea typeface="宋体" pitchFamily="2" charset="-122"/>
                <a:cs typeface="宋体" pitchFamily="2" charset="-122"/>
              </a:rPr>
              <a:t>》</a:t>
            </a:r>
            <a:r>
              <a:rPr kumimoji="0" lang="zh-CN" sz="1600" b="1" i="0" u="none" strike="noStrike" cap="none" normalizeH="0" baseline="0" dirty="0" smtClean="0">
                <a:ln>
                  <a:noFill/>
                </a:ln>
                <a:solidFill>
                  <a:srgbClr val="021EAA"/>
                </a:solidFill>
                <a:effectLst/>
                <a:latin typeface="宋体" pitchFamily="2" charset="-122"/>
                <a:ea typeface="宋体" pitchFamily="2" charset="-122"/>
                <a:cs typeface="宋体" pitchFamily="2" charset="-122"/>
              </a:rPr>
              <a:t>归入</a:t>
            </a:r>
            <a:r>
              <a:rPr kumimoji="0" lang="zh-CN" altLang="zh-CN" sz="1600" b="1" i="0" u="none" strike="noStrike" cap="none" normalizeH="0" baseline="0" dirty="0" smtClean="0">
                <a:ln>
                  <a:noFill/>
                </a:ln>
                <a:solidFill>
                  <a:srgbClr val="021EAA"/>
                </a:solidFill>
                <a:effectLst/>
                <a:latin typeface="Arial" pitchFamily="34" charset="0"/>
                <a:ea typeface="Helvetica Neue"/>
                <a:cs typeface="宋体" pitchFamily="2" charset="-122"/>
              </a:rPr>
              <a:t>0307.4299</a:t>
            </a:r>
            <a:r>
              <a:rPr kumimoji="0" lang="zh-CN" sz="1600" b="1" i="0" u="none" strike="noStrike" cap="none" normalizeH="0" baseline="0" dirty="0" smtClean="0">
                <a:ln>
                  <a:noFill/>
                </a:ln>
                <a:solidFill>
                  <a:srgbClr val="021EAA"/>
                </a:solidFill>
                <a:effectLst/>
                <a:latin typeface="宋体" pitchFamily="2" charset="-122"/>
                <a:ea typeface="宋体" pitchFamily="2" charset="-122"/>
                <a:cs typeface="宋体" pitchFamily="2" charset="-122"/>
              </a:rPr>
              <a:t>或</a:t>
            </a:r>
            <a:r>
              <a:rPr kumimoji="0" lang="zh-CN" altLang="zh-CN" sz="1600" b="1" i="0" u="none" strike="noStrike" cap="none" normalizeH="0" baseline="0" dirty="0" smtClean="0">
                <a:ln>
                  <a:noFill/>
                </a:ln>
                <a:solidFill>
                  <a:srgbClr val="021EAA"/>
                </a:solidFill>
                <a:effectLst/>
                <a:latin typeface="Arial" pitchFamily="34" charset="0"/>
                <a:ea typeface="Helvetica Neue"/>
                <a:cs typeface="宋体" pitchFamily="2" charset="-122"/>
              </a:rPr>
              <a:t>0307.4390</a:t>
            </a:r>
            <a:r>
              <a:rPr kumimoji="0" lang="zh-CN" sz="1600" b="1" i="0" u="none" strike="noStrike" cap="none" normalizeH="0" baseline="0" dirty="0" smtClean="0">
                <a:ln>
                  <a:noFill/>
                </a:ln>
                <a:solidFill>
                  <a:srgbClr val="021EAA"/>
                </a:solidFill>
                <a:effectLst/>
                <a:latin typeface="宋体" pitchFamily="2" charset="-122"/>
                <a:ea typeface="宋体" pitchFamily="2" charset="-122"/>
                <a:cs typeface="宋体" pitchFamily="2" charset="-122"/>
              </a:rPr>
              <a:t>其他属种鱿鱼在</a:t>
            </a:r>
            <a:r>
              <a:rPr kumimoji="0" lang="zh-CN" altLang="zh-CN" sz="1600" b="1" i="0" u="none" strike="noStrike" cap="none" normalizeH="0" baseline="0" dirty="0" smtClean="0">
                <a:ln>
                  <a:noFill/>
                </a:ln>
                <a:solidFill>
                  <a:srgbClr val="021EAA"/>
                </a:solidFill>
                <a:effectLst/>
                <a:latin typeface="Arial" pitchFamily="34" charset="0"/>
                <a:ea typeface="Helvetica Neue"/>
                <a:cs typeface="宋体" pitchFamily="2" charset="-122"/>
              </a:rPr>
              <a:t>2016</a:t>
            </a:r>
            <a:r>
              <a:rPr kumimoji="0" lang="zh-CN" sz="1600" b="1" i="0" u="none" strike="noStrike" cap="none" normalizeH="0" baseline="0" dirty="0" smtClean="0">
                <a:ln>
                  <a:noFill/>
                </a:ln>
                <a:solidFill>
                  <a:srgbClr val="021EAA"/>
                </a:solidFill>
                <a:effectLst/>
                <a:latin typeface="宋体" pitchFamily="2" charset="-122"/>
                <a:ea typeface="宋体" pitchFamily="2" charset="-122"/>
                <a:cs typeface="宋体" pitchFamily="2" charset="-122"/>
              </a:rPr>
              <a:t>年是归在子目</a:t>
            </a:r>
            <a:r>
              <a:rPr kumimoji="0" lang="zh-CN" altLang="zh-CN" sz="1600" b="1" i="0" u="none" strike="noStrike" cap="none" normalizeH="0" baseline="0" dirty="0" smtClean="0">
                <a:ln>
                  <a:noFill/>
                </a:ln>
                <a:solidFill>
                  <a:srgbClr val="021EAA"/>
                </a:solidFill>
                <a:effectLst/>
                <a:latin typeface="Arial" pitchFamily="34" charset="0"/>
                <a:ea typeface="Helvetica Neue"/>
                <a:cs typeface="宋体" pitchFamily="2" charset="-122"/>
              </a:rPr>
              <a:t>0307.9</a:t>
            </a:r>
            <a:r>
              <a:rPr kumimoji="0" lang="zh-CN" sz="1600" b="1" i="0" u="none" strike="noStrike" cap="none" normalizeH="0" baseline="0" dirty="0" smtClean="0">
                <a:ln>
                  <a:noFill/>
                </a:ln>
                <a:solidFill>
                  <a:srgbClr val="021EAA"/>
                </a:solidFill>
                <a:effectLst/>
                <a:latin typeface="宋体" pitchFamily="2" charset="-122"/>
                <a:ea typeface="宋体" pitchFamily="2" charset="-122"/>
                <a:cs typeface="宋体" pitchFamily="2" charset="-122"/>
              </a:rPr>
              <a:t>的。</a:t>
            </a:r>
            <a:endParaRPr kumimoji="0" lang="zh-CN" sz="16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317500" algn="l" defTabSz="914400" rtl="0" eaLnBrk="0" fontAlgn="base" latinLnBrk="0" hangingPunct="0">
              <a:lnSpc>
                <a:spcPct val="100000"/>
              </a:lnSpc>
              <a:spcBef>
                <a:spcPct val="0"/>
              </a:spcBef>
              <a:spcAft>
                <a:spcPct val="0"/>
              </a:spcAft>
              <a:buClrTx/>
              <a:buSzTx/>
              <a:buFontTx/>
              <a:buNone/>
              <a:tabLst/>
            </a:pPr>
            <a:r>
              <a:rPr kumimoji="0" lang="zh-CN" sz="1600" b="1" i="0" u="none" strike="noStrike" cap="none" normalizeH="0" baseline="0" dirty="0" smtClean="0">
                <a:ln>
                  <a:noFill/>
                </a:ln>
                <a:solidFill>
                  <a:srgbClr val="3E3E3E"/>
                </a:solidFill>
                <a:effectLst/>
                <a:latin typeface="宋体" pitchFamily="2" charset="-122"/>
                <a:ea typeface="宋体" pitchFamily="2" charset="-122"/>
                <a:cs typeface="宋体" pitchFamily="2" charset="-122"/>
              </a:rPr>
              <a:t/>
            </a:r>
            <a:br>
              <a:rPr kumimoji="0" lang="zh-CN" sz="1600" b="1" i="0" u="none" strike="noStrike" cap="none" normalizeH="0" baseline="0" dirty="0" smtClean="0">
                <a:ln>
                  <a:noFill/>
                </a:ln>
                <a:solidFill>
                  <a:srgbClr val="3E3E3E"/>
                </a:solidFill>
                <a:effectLst/>
                <a:latin typeface="宋体" pitchFamily="2" charset="-122"/>
                <a:ea typeface="宋体" pitchFamily="2" charset="-122"/>
                <a:cs typeface="宋体" pitchFamily="2" charset="-122"/>
              </a:rPr>
            </a:br>
            <a:endParaRPr kumimoji="0" lang="zh-CN" sz="16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317500" algn="l" defTabSz="914400" rtl="0" eaLnBrk="0" fontAlgn="base" latinLnBrk="0" hangingPunct="0">
              <a:lnSpc>
                <a:spcPct val="100000"/>
              </a:lnSpc>
              <a:spcBef>
                <a:spcPct val="0"/>
              </a:spcBef>
              <a:spcAft>
                <a:spcPct val="0"/>
              </a:spcAft>
              <a:buClrTx/>
              <a:buSzTx/>
              <a:buFontTx/>
              <a:buNone/>
              <a:tabLst/>
            </a:pPr>
            <a:r>
              <a:rPr kumimoji="0" lang="zh-CN" sz="1600" b="1" i="0" u="none" strike="noStrike" cap="none" normalizeH="0" baseline="0" dirty="0" smtClean="0">
                <a:ln>
                  <a:noFill/>
                </a:ln>
                <a:effectLst/>
                <a:latin typeface="宋体" pitchFamily="2" charset="-122"/>
                <a:ea typeface="宋体" pitchFamily="2" charset="-122"/>
                <a:cs typeface="宋体" pitchFamily="2" charset="-122"/>
              </a:rPr>
              <a:t>对生物分类学（</a:t>
            </a:r>
            <a:r>
              <a:rPr kumimoji="0" lang="zh-CN" altLang="zh-CN" sz="1600" b="1" i="0" u="none" strike="noStrike" cap="none" normalizeH="0" baseline="0" dirty="0" smtClean="0">
                <a:ln>
                  <a:noFill/>
                </a:ln>
                <a:effectLst/>
                <a:latin typeface="Arial" pitchFamily="34" charset="0"/>
                <a:ea typeface="Helvetica Neue"/>
                <a:cs typeface="宋体" pitchFamily="2" charset="-122"/>
              </a:rPr>
              <a:t>taxonomy</a:t>
            </a:r>
            <a:r>
              <a:rPr kumimoji="0" lang="zh-CN" sz="1600" b="1" i="0" u="none" strike="noStrike" cap="none" normalizeH="0" baseline="0" dirty="0" smtClean="0">
                <a:ln>
                  <a:noFill/>
                </a:ln>
                <a:effectLst/>
                <a:latin typeface="宋体" pitchFamily="2" charset="-122"/>
                <a:ea typeface="宋体" pitchFamily="2" charset="-122"/>
                <a:cs typeface="宋体" pitchFamily="2" charset="-122"/>
              </a:rPr>
              <a:t>）中界（</a:t>
            </a:r>
            <a:r>
              <a:rPr kumimoji="0" lang="zh-CN" altLang="zh-CN" sz="1600" b="1" i="0" u="none" strike="noStrike" cap="none" normalizeH="0" baseline="0" dirty="0" smtClean="0">
                <a:ln>
                  <a:noFill/>
                </a:ln>
                <a:effectLst/>
                <a:latin typeface="Arial" pitchFamily="34" charset="0"/>
                <a:ea typeface="Helvetica Neue"/>
                <a:cs typeface="宋体" pitchFamily="2" charset="-122"/>
              </a:rPr>
              <a:t>Kingdom</a:t>
            </a:r>
            <a:r>
              <a:rPr kumimoji="0" lang="zh-CN" sz="1600" b="1" i="0" u="none" strike="noStrike" cap="none" normalizeH="0" baseline="0" dirty="0" smtClean="0">
                <a:ln>
                  <a:noFill/>
                </a:ln>
                <a:effectLst/>
                <a:latin typeface="宋体" pitchFamily="2" charset="-122"/>
                <a:ea typeface="宋体" pitchFamily="2" charset="-122"/>
                <a:cs typeface="宋体" pitchFamily="2" charset="-122"/>
              </a:rPr>
              <a:t>）、门（</a:t>
            </a:r>
            <a:r>
              <a:rPr kumimoji="0" lang="zh-CN" altLang="zh-CN" sz="1600" b="1" i="0" u="none" strike="noStrike" cap="none" normalizeH="0" baseline="0" dirty="0" smtClean="0">
                <a:ln>
                  <a:noFill/>
                </a:ln>
                <a:effectLst/>
                <a:latin typeface="Arial" pitchFamily="34" charset="0"/>
                <a:ea typeface="Helvetica Neue"/>
                <a:cs typeface="宋体" pitchFamily="2" charset="-122"/>
              </a:rPr>
              <a:t>Phylum</a:t>
            </a:r>
            <a:r>
              <a:rPr kumimoji="0" lang="zh-CN" sz="1600" b="1" i="0" u="none" strike="noStrike" cap="none" normalizeH="0" baseline="0" dirty="0" smtClean="0">
                <a:ln>
                  <a:noFill/>
                </a:ln>
                <a:effectLst/>
                <a:latin typeface="宋体" pitchFamily="2" charset="-122"/>
                <a:ea typeface="宋体" pitchFamily="2" charset="-122"/>
                <a:cs typeface="宋体" pitchFamily="2" charset="-122"/>
              </a:rPr>
              <a:t>）、纲（</a:t>
            </a:r>
            <a:r>
              <a:rPr kumimoji="0" lang="zh-CN" altLang="zh-CN" sz="1600" b="1" i="0" u="none" strike="noStrike" cap="none" normalizeH="0" baseline="0" dirty="0" smtClean="0">
                <a:ln>
                  <a:noFill/>
                </a:ln>
                <a:effectLst/>
                <a:latin typeface="Arial" pitchFamily="34" charset="0"/>
                <a:ea typeface="Helvetica Neue"/>
                <a:cs typeface="宋体" pitchFamily="2" charset="-122"/>
              </a:rPr>
              <a:t>Class</a:t>
            </a:r>
            <a:r>
              <a:rPr kumimoji="0" lang="zh-CN" sz="1600" b="1" i="0" u="none" strike="noStrike" cap="none" normalizeH="0" baseline="0" dirty="0" smtClean="0">
                <a:ln>
                  <a:noFill/>
                </a:ln>
                <a:effectLst/>
                <a:latin typeface="宋体" pitchFamily="2" charset="-122"/>
                <a:ea typeface="宋体" pitchFamily="2" charset="-122"/>
                <a:cs typeface="宋体" pitchFamily="2" charset="-122"/>
              </a:rPr>
              <a:t>）、目（</a:t>
            </a:r>
            <a:r>
              <a:rPr kumimoji="0" lang="zh-CN" altLang="zh-CN" sz="1600" b="1" i="0" u="none" strike="noStrike" cap="none" normalizeH="0" baseline="0" dirty="0" smtClean="0">
                <a:ln>
                  <a:noFill/>
                </a:ln>
                <a:effectLst/>
                <a:latin typeface="Arial" pitchFamily="34" charset="0"/>
                <a:ea typeface="Helvetica Neue"/>
                <a:cs typeface="宋体" pitchFamily="2" charset="-122"/>
              </a:rPr>
              <a:t>Order</a:t>
            </a:r>
            <a:r>
              <a:rPr kumimoji="0" lang="zh-CN" sz="1600" b="1" i="0" u="none" strike="noStrike" cap="none" normalizeH="0" baseline="0" dirty="0" smtClean="0">
                <a:ln>
                  <a:noFill/>
                </a:ln>
                <a:effectLst/>
                <a:latin typeface="宋体" pitchFamily="2" charset="-122"/>
                <a:ea typeface="宋体" pitchFamily="2" charset="-122"/>
                <a:cs typeface="宋体" pitchFamily="2" charset="-122"/>
              </a:rPr>
              <a:t>）、科（</a:t>
            </a:r>
            <a:r>
              <a:rPr kumimoji="0" lang="zh-CN" altLang="zh-CN" sz="1600" b="1" i="0" u="none" strike="noStrike" cap="none" normalizeH="0" baseline="0" dirty="0" smtClean="0">
                <a:ln>
                  <a:noFill/>
                </a:ln>
                <a:effectLst/>
                <a:latin typeface="Arial" pitchFamily="34" charset="0"/>
                <a:ea typeface="Helvetica Neue"/>
                <a:cs typeface="宋体" pitchFamily="2" charset="-122"/>
              </a:rPr>
              <a:t>Family</a:t>
            </a:r>
            <a:r>
              <a:rPr kumimoji="0" lang="zh-CN" sz="1600" b="1" i="0" u="none" strike="noStrike" cap="none" normalizeH="0" baseline="0" dirty="0" smtClean="0">
                <a:ln>
                  <a:noFill/>
                </a:ln>
                <a:effectLst/>
                <a:latin typeface="宋体" pitchFamily="2" charset="-122"/>
                <a:ea typeface="宋体" pitchFamily="2" charset="-122"/>
                <a:cs typeface="宋体" pitchFamily="2" charset="-122"/>
              </a:rPr>
              <a:t>）、属（</a:t>
            </a:r>
            <a:r>
              <a:rPr kumimoji="0" lang="zh-CN" altLang="zh-CN" sz="1600" b="1" i="0" u="none" strike="noStrike" cap="none" normalizeH="0" baseline="0" dirty="0" smtClean="0">
                <a:ln>
                  <a:noFill/>
                </a:ln>
                <a:effectLst/>
                <a:latin typeface="Arial" pitchFamily="34" charset="0"/>
                <a:ea typeface="Helvetica Neue"/>
                <a:cs typeface="宋体" pitchFamily="2" charset="-122"/>
              </a:rPr>
              <a:t>Genus</a:t>
            </a:r>
            <a:r>
              <a:rPr kumimoji="0" lang="zh-CN" sz="1600" b="1" i="0" u="none" strike="noStrike" cap="none" normalizeH="0" baseline="0" dirty="0" smtClean="0">
                <a:ln>
                  <a:noFill/>
                </a:ln>
                <a:effectLst/>
                <a:latin typeface="宋体" pitchFamily="2" charset="-122"/>
                <a:ea typeface="宋体" pitchFamily="2" charset="-122"/>
                <a:cs typeface="宋体" pitchFamily="2" charset="-122"/>
              </a:rPr>
              <a:t>）、种（</a:t>
            </a:r>
            <a:r>
              <a:rPr kumimoji="0" lang="zh-CN" altLang="zh-CN" sz="1600" b="1" i="0" u="none" strike="noStrike" cap="none" normalizeH="0" baseline="0" dirty="0" smtClean="0">
                <a:ln>
                  <a:noFill/>
                </a:ln>
                <a:effectLst/>
                <a:latin typeface="Arial" pitchFamily="34" charset="0"/>
                <a:ea typeface="Helvetica Neue"/>
                <a:cs typeface="宋体" pitchFamily="2" charset="-122"/>
              </a:rPr>
              <a:t>Species</a:t>
            </a:r>
            <a:r>
              <a:rPr kumimoji="0" lang="zh-CN" sz="1600" b="1" i="0" u="none" strike="noStrike" cap="none" normalizeH="0" baseline="0" dirty="0" smtClean="0">
                <a:ln>
                  <a:noFill/>
                </a:ln>
                <a:effectLst/>
                <a:latin typeface="宋体" pitchFamily="2" charset="-122"/>
                <a:ea typeface="宋体" pitchFamily="2" charset="-122"/>
                <a:cs typeface="宋体" pitchFamily="2" charset="-122"/>
              </a:rPr>
              <a:t>）之云云存在阅读困难的读者亦可通过附表一览本文之概要，其中蓝色区域为生物学意义之鱿鱼，绿色区域为</a:t>
            </a:r>
            <a:r>
              <a:rPr kumimoji="0" lang="zh-CN" altLang="zh-CN" sz="1600" b="1" i="0" u="none" strike="noStrike" cap="none" normalizeH="0" baseline="0" dirty="0" smtClean="0">
                <a:ln>
                  <a:noFill/>
                </a:ln>
                <a:effectLst/>
                <a:latin typeface="Arial" pitchFamily="34" charset="0"/>
                <a:ea typeface="Helvetica Neue"/>
                <a:cs typeface="宋体" pitchFamily="2" charset="-122"/>
              </a:rPr>
              <a:t>2017</a:t>
            </a:r>
            <a:r>
              <a:rPr kumimoji="0" lang="zh-CN" sz="1600" b="1" i="0" u="none" strike="noStrike" cap="none" normalizeH="0" baseline="0" dirty="0" smtClean="0">
                <a:ln>
                  <a:noFill/>
                </a:ln>
                <a:effectLst/>
                <a:latin typeface="宋体" pitchFamily="2" charset="-122"/>
                <a:ea typeface="宋体" pitchFamily="2" charset="-122"/>
                <a:cs typeface="宋体" pitchFamily="2" charset="-122"/>
              </a:rPr>
              <a:t>年</a:t>
            </a:r>
            <a:r>
              <a:rPr kumimoji="0" lang="zh-CN" altLang="zh-CN" sz="1600" b="1" i="0" u="none" strike="noStrike" cap="none" normalizeH="0" baseline="0" dirty="0" smtClean="0">
                <a:ln>
                  <a:noFill/>
                </a:ln>
                <a:effectLst/>
                <a:latin typeface="宋体" pitchFamily="2" charset="-122"/>
                <a:ea typeface="宋体" pitchFamily="2" charset="-122"/>
                <a:cs typeface="宋体" pitchFamily="2" charset="-122"/>
              </a:rPr>
              <a:t>《</a:t>
            </a:r>
            <a:r>
              <a:rPr kumimoji="0" lang="zh-CN" sz="1600" b="1" i="0" u="none" strike="noStrike" cap="none" normalizeH="0" baseline="0" dirty="0" smtClean="0">
                <a:ln>
                  <a:noFill/>
                </a:ln>
                <a:effectLst/>
                <a:latin typeface="宋体" pitchFamily="2" charset="-122"/>
                <a:ea typeface="宋体" pitchFamily="2" charset="-122"/>
                <a:cs typeface="宋体" pitchFamily="2" charset="-122"/>
              </a:rPr>
              <a:t>税则</a:t>
            </a:r>
            <a:r>
              <a:rPr kumimoji="0" lang="zh-CN" altLang="zh-CN" sz="1600" b="1" i="0" u="none" strike="noStrike" cap="none" normalizeH="0" baseline="0" dirty="0" smtClean="0">
                <a:ln>
                  <a:noFill/>
                </a:ln>
                <a:effectLst/>
                <a:latin typeface="宋体" pitchFamily="2" charset="-122"/>
                <a:ea typeface="宋体" pitchFamily="2" charset="-122"/>
                <a:cs typeface="宋体" pitchFamily="2" charset="-122"/>
              </a:rPr>
              <a:t>》</a:t>
            </a:r>
            <a:r>
              <a:rPr kumimoji="0" lang="zh-CN" sz="1600" b="1" i="0" u="none" strike="noStrike" cap="none" normalizeH="0" baseline="0" dirty="0" smtClean="0">
                <a:ln>
                  <a:noFill/>
                </a:ln>
                <a:effectLst/>
                <a:latin typeface="宋体" pitchFamily="2" charset="-122"/>
                <a:ea typeface="宋体" pitchFamily="2" charset="-122"/>
                <a:cs typeface="宋体" pitchFamily="2" charset="-122"/>
              </a:rPr>
              <a:t>里四种具体列名之鱿鱼属种，红色区域则为其他属种之鱿鱼：</a:t>
            </a:r>
            <a:endParaRPr kumimoji="0" lang="zh-CN" sz="1600" b="1" i="0" u="none" strike="noStrike" cap="none" normalizeH="0" baseline="0" dirty="0" smtClean="0">
              <a:ln>
                <a:noFill/>
              </a:ln>
              <a:effectLst/>
              <a:latin typeface="Arial" pitchFamily="34" charset="0"/>
              <a:ea typeface="Helvetica Neue"/>
              <a:cs typeface="宋体" pitchFamily="2" charset="-122"/>
            </a:endParaRPr>
          </a:p>
        </p:txBody>
      </p:sp>
      <p:sp>
        <p:nvSpPr>
          <p:cNvPr id="4100" name="AutoShape 4" descr="http://mmbiz.qpic.cn/mmbiz_png/lGiak0jbIDhfYyp8iaSshraiatWG31nSybnTcHxcBKp7dq82VeDEkypibQA5AiafXsgYeL4vZWIkqQWmJ1WWN5beElQ/640?wx_fmt=png&amp;tp=webp&amp;wxfrom=5&amp;wx_lazy=1"/>
          <p:cNvSpPr>
            <a:spLocks noChangeAspect="1" noChangeArrowheads="1"/>
          </p:cNvSpPr>
          <p:nvPr/>
        </p:nvSpPr>
        <p:spPr bwMode="auto">
          <a:xfrm>
            <a:off x="452438" y="-2127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4101" name="Picture 5"/>
          <p:cNvPicPr>
            <a:picLocks noChangeAspect="1" noChangeArrowheads="1"/>
          </p:cNvPicPr>
          <p:nvPr/>
        </p:nvPicPr>
        <p:blipFill>
          <a:blip r:embed="rId4" cstate="print"/>
          <a:srcRect/>
          <a:stretch>
            <a:fillRect/>
          </a:stretch>
        </p:blipFill>
        <p:spPr bwMode="auto">
          <a:xfrm>
            <a:off x="7179295" y="1629594"/>
            <a:ext cx="3528392" cy="2074905"/>
          </a:xfrm>
          <a:prstGeom prst="rect">
            <a:avLst/>
          </a:prstGeom>
          <a:noFill/>
          <a:ln w="9525">
            <a:noFill/>
            <a:miter lim="800000"/>
            <a:headEnd/>
            <a:tailEnd/>
          </a:ln>
        </p:spPr>
      </p:pic>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3"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归类</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3002831" y="216018"/>
          <a:ext cx="6048671" cy="6526144"/>
        </p:xfrm>
        <a:graphic>
          <a:graphicData uri="http://schemas.openxmlformats.org/drawingml/2006/table">
            <a:tbl>
              <a:tblPr/>
              <a:tblGrid>
                <a:gridCol w="452895"/>
                <a:gridCol w="1187594"/>
                <a:gridCol w="1459330"/>
                <a:gridCol w="1529779"/>
                <a:gridCol w="1419073"/>
              </a:tblGrid>
              <a:tr h="173406">
                <a:tc gridSpan="5">
                  <a:txBody>
                    <a:bodyPr/>
                    <a:lstStyle/>
                    <a:p>
                      <a:pPr algn="ctr" latinLnBrk="1"/>
                      <a:r>
                        <a:rPr lang="zh-CN" altLang="en-US" sz="900" b="1">
                          <a:latin typeface="宋体"/>
                        </a:rPr>
                        <a:t>动物界（</a:t>
                      </a:r>
                      <a:r>
                        <a:rPr lang="en-US" sz="900" b="1"/>
                        <a:t>Kingdom  Animalia</a:t>
                      </a:r>
                      <a:r>
                        <a:rPr lang="en-US" sz="900" b="1">
                          <a:latin typeface="宋体"/>
                        </a:rPr>
                        <a:t>）</a:t>
                      </a:r>
                      <a:endParaRPr lang="en-US" sz="900"/>
                    </a:p>
                  </a:txBody>
                  <a:tcPr marL="25210" marR="2521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dot"/>
                      <a:round/>
                      <a:headEnd type="none" w="med" len="med"/>
                      <a:tailEnd type="none" w="med" len="med"/>
                    </a:lnB>
                    <a:solidFill>
                      <a:srgbClr val="E7E6E6"/>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165288">
                <a:tc>
                  <a:txBody>
                    <a:bodyPr/>
                    <a:lstStyle/>
                    <a:p>
                      <a:pPr algn="ctr" latinLnBrk="1"/>
                      <a:r>
                        <a:rPr lang="zh-CN" altLang="en-US" sz="900" b="1">
                          <a:latin typeface="宋体"/>
                        </a:rPr>
                        <a:t>门</a:t>
                      </a:r>
                      <a:endParaRPr lang="zh-CN" altLang="en-US" sz="900"/>
                    </a:p>
                    <a:p>
                      <a:pPr algn="ctr" latinLnBrk="1"/>
                      <a:r>
                        <a:rPr lang="zh-CN" altLang="en-US" sz="900" b="1">
                          <a:latin typeface="宋体"/>
                        </a:rPr>
                        <a:t>（</a:t>
                      </a:r>
                      <a:r>
                        <a:rPr lang="en-US" sz="900" b="1"/>
                        <a:t>Phylum</a:t>
                      </a:r>
                      <a:r>
                        <a:rPr lang="en-US" sz="900" b="1">
                          <a:latin typeface="宋体"/>
                        </a:rPr>
                        <a:t>）</a:t>
                      </a:r>
                      <a:endParaRPr lang="en-US" sz="900"/>
                    </a:p>
                  </a:txBody>
                  <a:tcPr marL="25210" marR="2521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dash"/>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7E6E6"/>
                    </a:solidFill>
                  </a:tcPr>
                </a:tc>
                <a:tc>
                  <a:txBody>
                    <a:bodyPr/>
                    <a:lstStyle/>
                    <a:p>
                      <a:pPr algn="ctr" latinLnBrk="1"/>
                      <a:r>
                        <a:rPr lang="zh-CN" altLang="en-US" sz="900" b="1">
                          <a:latin typeface="宋体"/>
                        </a:rPr>
                        <a:t>纲</a:t>
                      </a:r>
                      <a:endParaRPr lang="zh-CN" altLang="en-US" sz="900"/>
                    </a:p>
                    <a:p>
                      <a:pPr algn="ctr" latinLnBrk="1"/>
                      <a:r>
                        <a:rPr lang="zh-CN" altLang="en-US" sz="900" b="1">
                          <a:latin typeface="宋体"/>
                        </a:rPr>
                        <a:t>（</a:t>
                      </a:r>
                      <a:r>
                        <a:rPr lang="en-US" sz="900" b="1"/>
                        <a:t>Class</a:t>
                      </a:r>
                      <a:r>
                        <a:rPr lang="en-US" sz="900" b="1">
                          <a:latin typeface="宋体"/>
                        </a:rPr>
                        <a:t>）</a:t>
                      </a:r>
                      <a:endParaRPr 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dash"/>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7E6E6"/>
                    </a:solidFill>
                  </a:tcPr>
                </a:tc>
                <a:tc>
                  <a:txBody>
                    <a:bodyPr/>
                    <a:lstStyle/>
                    <a:p>
                      <a:pPr algn="ctr" latinLnBrk="1"/>
                      <a:r>
                        <a:rPr lang="zh-CN" altLang="en-US" sz="900" b="1">
                          <a:latin typeface="宋体"/>
                        </a:rPr>
                        <a:t>目</a:t>
                      </a:r>
                      <a:endParaRPr lang="zh-CN" altLang="en-US" sz="900"/>
                    </a:p>
                    <a:p>
                      <a:pPr algn="ctr" latinLnBrk="1"/>
                      <a:r>
                        <a:rPr lang="zh-CN" altLang="en-US" sz="900" b="1">
                          <a:latin typeface="宋体"/>
                        </a:rPr>
                        <a:t>（</a:t>
                      </a:r>
                      <a:r>
                        <a:rPr lang="en-US" sz="900" b="1"/>
                        <a:t>Order</a:t>
                      </a:r>
                      <a:r>
                        <a:rPr lang="en-US" sz="900" b="1">
                          <a:latin typeface="宋体"/>
                        </a:rPr>
                        <a:t>）</a:t>
                      </a:r>
                      <a:endParaRPr 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dash"/>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7E6E6"/>
                    </a:solidFill>
                  </a:tcPr>
                </a:tc>
                <a:tc>
                  <a:txBody>
                    <a:bodyPr/>
                    <a:lstStyle/>
                    <a:p>
                      <a:pPr algn="ctr" latinLnBrk="1"/>
                      <a:r>
                        <a:rPr lang="zh-CN" altLang="en-US" sz="900" b="1">
                          <a:latin typeface="宋体"/>
                        </a:rPr>
                        <a:t>科</a:t>
                      </a:r>
                      <a:endParaRPr lang="zh-CN" altLang="en-US" sz="900"/>
                    </a:p>
                    <a:p>
                      <a:pPr algn="ctr" latinLnBrk="1"/>
                      <a:r>
                        <a:rPr lang="zh-CN" altLang="en-US" sz="900" b="1">
                          <a:latin typeface="宋体"/>
                        </a:rPr>
                        <a:t>（</a:t>
                      </a:r>
                      <a:r>
                        <a:rPr lang="en-US" sz="900" b="1"/>
                        <a:t>Family</a:t>
                      </a:r>
                      <a:r>
                        <a:rPr lang="en-US" sz="900" b="1">
                          <a:latin typeface="宋体"/>
                        </a:rPr>
                        <a:t>）</a:t>
                      </a:r>
                      <a:endParaRPr 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dash"/>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7E6E6"/>
                    </a:solidFill>
                  </a:tcPr>
                </a:tc>
                <a:tc>
                  <a:txBody>
                    <a:bodyPr/>
                    <a:lstStyle/>
                    <a:p>
                      <a:pPr algn="ctr" latinLnBrk="1"/>
                      <a:r>
                        <a:rPr lang="zh-CN" altLang="en-US" sz="900" b="1">
                          <a:latin typeface="宋体"/>
                        </a:rPr>
                        <a:t>属</a:t>
                      </a:r>
                      <a:endParaRPr lang="zh-CN" altLang="en-US" sz="900"/>
                    </a:p>
                    <a:p>
                      <a:pPr algn="ctr" latinLnBrk="1"/>
                      <a:r>
                        <a:rPr lang="zh-CN" altLang="en-US" sz="900" b="1">
                          <a:latin typeface="宋体"/>
                        </a:rPr>
                        <a:t>（</a:t>
                      </a:r>
                      <a:r>
                        <a:rPr lang="en-US" sz="900" b="1"/>
                        <a:t>Genus</a:t>
                      </a:r>
                      <a:r>
                        <a:rPr lang="en-US" sz="900" b="1">
                          <a:latin typeface="宋体"/>
                        </a:rPr>
                        <a:t>）</a:t>
                      </a:r>
                      <a:endParaRPr 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7E6E6"/>
                    </a:solidFill>
                  </a:tcPr>
                </a:tc>
              </a:tr>
              <a:tr h="499410">
                <a:tc rowSpan="14">
                  <a:txBody>
                    <a:bodyPr/>
                    <a:lstStyle/>
                    <a:p>
                      <a:pPr algn="ctr" latinLnBrk="1"/>
                      <a:r>
                        <a:rPr lang="zh-CN" altLang="en-US" sz="900">
                          <a:solidFill>
                            <a:srgbClr val="595959"/>
                          </a:solidFill>
                          <a:latin typeface="宋体"/>
                        </a:rPr>
                        <a:t>软体动物门</a:t>
                      </a:r>
                      <a:endParaRPr lang="zh-CN" altLang="en-US" sz="900"/>
                    </a:p>
                    <a:p>
                      <a:pPr algn="ctr" latinLnBrk="1"/>
                      <a:r>
                        <a:rPr lang="zh-CN" altLang="en-US" sz="900">
                          <a:solidFill>
                            <a:srgbClr val="595959"/>
                          </a:solidFill>
                          <a:latin typeface="宋体"/>
                        </a:rPr>
                        <a:t>（</a:t>
                      </a:r>
                      <a:r>
                        <a:rPr lang="en-US" sz="900" u="none" strike="noStrike">
                          <a:solidFill>
                            <a:srgbClr val="595959"/>
                          </a:solidFill>
                        </a:rPr>
                        <a:t>Mollusca</a:t>
                      </a:r>
                      <a:r>
                        <a:rPr lang="en-US" sz="900">
                          <a:solidFill>
                            <a:srgbClr val="595959"/>
                          </a:solidFill>
                          <a:latin typeface="宋体"/>
                        </a:rPr>
                        <a:t>）</a:t>
                      </a:r>
                      <a:endParaRPr lang="en-US" sz="900"/>
                    </a:p>
                  </a:txBody>
                  <a:tcPr marL="25210" marR="2521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dash"/>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solid"/>
                      <a:round/>
                      <a:headEnd type="none" w="med" len="med"/>
                      <a:tailEnd type="none" w="med" len="med"/>
                    </a:lnB>
                    <a:solidFill>
                      <a:srgbClr val="E7E6E6"/>
                    </a:solidFill>
                  </a:tcPr>
                </a:tc>
                <a:tc rowSpan="12">
                  <a:txBody>
                    <a:bodyPr/>
                    <a:lstStyle/>
                    <a:p>
                      <a:pPr algn="ctr" latinLnBrk="1"/>
                      <a:r>
                        <a:rPr lang="zh-CN" altLang="en-US" sz="900">
                          <a:solidFill>
                            <a:srgbClr val="595959"/>
                          </a:solidFill>
                          <a:latin typeface="宋体"/>
                        </a:rPr>
                        <a:t>头足纲</a:t>
                      </a:r>
                      <a:endParaRPr lang="zh-CN" altLang="en-US" sz="900"/>
                    </a:p>
                    <a:p>
                      <a:pPr algn="ctr" latinLnBrk="1"/>
                      <a:r>
                        <a:rPr lang="zh-CN" altLang="en-US" sz="900">
                          <a:solidFill>
                            <a:srgbClr val="595959"/>
                          </a:solidFill>
                          <a:latin typeface="宋体"/>
                        </a:rPr>
                        <a:t>（</a:t>
                      </a:r>
                      <a:r>
                        <a:rPr lang="en-US" sz="900">
                          <a:solidFill>
                            <a:srgbClr val="595959"/>
                          </a:solidFill>
                        </a:rPr>
                        <a:t>Cephalopoda</a:t>
                      </a:r>
                      <a:r>
                        <a:rPr lang="en-US" sz="900">
                          <a:solidFill>
                            <a:srgbClr val="595959"/>
                          </a:solidFill>
                          <a:latin typeface="宋体"/>
                        </a:rPr>
                        <a:t>）</a:t>
                      </a:r>
                      <a:endParaRPr 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dash"/>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7E6E6"/>
                    </a:solidFill>
                  </a:tcPr>
                </a:tc>
                <a:tc rowSpan="9">
                  <a:txBody>
                    <a:bodyPr/>
                    <a:lstStyle/>
                    <a:p>
                      <a:pPr algn="ctr" latinLnBrk="1"/>
                      <a:r>
                        <a:rPr lang="zh-CN" altLang="en-US" sz="900">
                          <a:solidFill>
                            <a:srgbClr val="0070C0"/>
                          </a:solidFill>
                          <a:latin typeface="宋体"/>
                        </a:rPr>
                        <a:t>枪形目</a:t>
                      </a:r>
                      <a:endParaRPr lang="zh-CN" altLang="en-US" sz="900"/>
                    </a:p>
                    <a:p>
                      <a:pPr algn="ctr" latinLnBrk="1"/>
                      <a:r>
                        <a:rPr lang="zh-CN" altLang="en-US" sz="900">
                          <a:solidFill>
                            <a:srgbClr val="0070C0"/>
                          </a:solidFill>
                          <a:latin typeface="宋体"/>
                        </a:rPr>
                        <a:t>（</a:t>
                      </a:r>
                      <a:r>
                        <a:rPr lang="en-US" sz="900">
                          <a:solidFill>
                            <a:srgbClr val="0070C0"/>
                          </a:solidFill>
                        </a:rPr>
                        <a:t>Teuthoida</a:t>
                      </a:r>
                      <a:r>
                        <a:rPr lang="en-US" sz="900">
                          <a:solidFill>
                            <a:srgbClr val="0070C0"/>
                          </a:solidFill>
                          <a:latin typeface="宋体"/>
                        </a:rPr>
                        <a:t>）</a:t>
                      </a:r>
                      <a:endParaRPr 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dash"/>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DEEBF6"/>
                    </a:solidFill>
                  </a:tcPr>
                </a:tc>
                <a:tc rowSpan="5">
                  <a:txBody>
                    <a:bodyPr/>
                    <a:lstStyle/>
                    <a:p>
                      <a:pPr algn="ctr" latinLnBrk="1"/>
                      <a:r>
                        <a:rPr lang="zh-CN" altLang="en-US" sz="900">
                          <a:solidFill>
                            <a:srgbClr val="0070C0"/>
                          </a:solidFill>
                          <a:latin typeface="宋体"/>
                        </a:rPr>
                        <a:t>柔鱼科</a:t>
                      </a:r>
                      <a:endParaRPr lang="zh-CN" altLang="en-US" sz="900"/>
                    </a:p>
                    <a:p>
                      <a:pPr algn="ctr" latinLnBrk="1"/>
                      <a:r>
                        <a:rPr lang="zh-CN" altLang="en-US" sz="900">
                          <a:solidFill>
                            <a:srgbClr val="0070C0"/>
                          </a:solidFill>
                          <a:latin typeface="宋体"/>
                        </a:rPr>
                        <a:t>（</a:t>
                      </a:r>
                      <a:r>
                        <a:rPr lang="en-US" sz="900">
                          <a:solidFill>
                            <a:srgbClr val="0070C0"/>
                          </a:solidFill>
                        </a:rPr>
                        <a:t>Ommastrephidae</a:t>
                      </a:r>
                      <a:r>
                        <a:rPr lang="en-US" sz="900">
                          <a:solidFill>
                            <a:srgbClr val="0070C0"/>
                          </a:solidFill>
                          <a:latin typeface="宋体"/>
                        </a:rPr>
                        <a:t>）</a:t>
                      </a:r>
                      <a:endParaRPr 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dash"/>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DEEBF6"/>
                    </a:solidFill>
                  </a:tcPr>
                </a:tc>
                <a:tc>
                  <a:txBody>
                    <a:bodyPr/>
                    <a:lstStyle/>
                    <a:p>
                      <a:pPr algn="ctr" latinLnBrk="1"/>
                      <a:r>
                        <a:rPr lang="zh-CN" altLang="en-US" sz="900">
                          <a:solidFill>
                            <a:srgbClr val="00B050"/>
                          </a:solidFill>
                          <a:latin typeface="宋体"/>
                        </a:rPr>
                        <a:t>柔鱼属</a:t>
                      </a:r>
                      <a:endParaRPr lang="zh-CN" altLang="en-US" sz="900"/>
                    </a:p>
                    <a:p>
                      <a:pPr algn="ctr" latinLnBrk="1"/>
                      <a:r>
                        <a:rPr lang="zh-CN" altLang="en-US" sz="900">
                          <a:solidFill>
                            <a:srgbClr val="00B050"/>
                          </a:solidFill>
                          <a:latin typeface="宋体"/>
                        </a:rPr>
                        <a:t>（</a:t>
                      </a:r>
                      <a:r>
                        <a:rPr lang="en-US" sz="900">
                          <a:solidFill>
                            <a:srgbClr val="00B050"/>
                          </a:solidFill>
                        </a:rPr>
                        <a:t>Ommastrephes</a:t>
                      </a:r>
                      <a:r>
                        <a:rPr lang="en-US" sz="900">
                          <a:solidFill>
                            <a:srgbClr val="00B050"/>
                          </a:solidFill>
                          <a:latin typeface="宋体"/>
                        </a:rPr>
                        <a:t>）</a:t>
                      </a:r>
                      <a:endParaRPr 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2EFDA"/>
                    </a:solidFill>
                  </a:tcPr>
                </a:tc>
              </a:tr>
              <a:tr h="49941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latinLnBrk="1"/>
                      <a:r>
                        <a:rPr lang="zh-CN" altLang="en-US" sz="900">
                          <a:solidFill>
                            <a:srgbClr val="00B050"/>
                          </a:solidFill>
                          <a:latin typeface="宋体"/>
                        </a:rPr>
                        <a:t>双柔鱼属</a:t>
                      </a:r>
                      <a:endParaRPr lang="zh-CN" altLang="en-US" sz="900"/>
                    </a:p>
                    <a:p>
                      <a:pPr algn="ctr" latinLnBrk="1"/>
                      <a:r>
                        <a:rPr lang="zh-CN" altLang="en-US" sz="900">
                          <a:solidFill>
                            <a:srgbClr val="00B050"/>
                          </a:solidFill>
                          <a:latin typeface="宋体"/>
                        </a:rPr>
                        <a:t>（</a:t>
                      </a:r>
                      <a:r>
                        <a:rPr lang="en-US" sz="900">
                          <a:solidFill>
                            <a:srgbClr val="00B050"/>
                          </a:solidFill>
                        </a:rPr>
                        <a:t>Nototodarus</a:t>
                      </a:r>
                      <a:r>
                        <a:rPr lang="en-US" sz="900">
                          <a:solidFill>
                            <a:srgbClr val="00B050"/>
                          </a:solidFill>
                          <a:latin typeface="宋体"/>
                        </a:rPr>
                        <a:t>）</a:t>
                      </a:r>
                      <a:endParaRPr 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2EFDA"/>
                    </a:solidFill>
                  </a:tcPr>
                </a:tc>
              </a:tr>
              <a:tr h="3329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latinLnBrk="1"/>
                      <a:r>
                        <a:rPr lang="zh-CN" altLang="en-US" sz="900">
                          <a:solidFill>
                            <a:srgbClr val="FF0000"/>
                          </a:solidFill>
                          <a:latin typeface="宋体"/>
                        </a:rPr>
                        <a:t>滑柔鱼属</a:t>
                      </a:r>
                      <a:endParaRPr lang="zh-CN" altLang="en-US" sz="900"/>
                    </a:p>
                    <a:p>
                      <a:pPr algn="ctr" latinLnBrk="1"/>
                      <a:r>
                        <a:rPr lang="zh-CN" altLang="en-US" sz="900">
                          <a:solidFill>
                            <a:srgbClr val="FF0000"/>
                          </a:solidFill>
                          <a:latin typeface="宋体"/>
                        </a:rPr>
                        <a:t>（</a:t>
                      </a:r>
                      <a:r>
                        <a:rPr lang="en-US" sz="900">
                          <a:solidFill>
                            <a:srgbClr val="FF0000"/>
                          </a:solidFill>
                        </a:rPr>
                        <a:t>Illex</a:t>
                      </a:r>
                      <a:r>
                        <a:rPr lang="en-US" sz="900">
                          <a:solidFill>
                            <a:srgbClr val="FF0000"/>
                          </a:solidFill>
                          <a:latin typeface="宋体"/>
                        </a:rPr>
                        <a:t>）</a:t>
                      </a:r>
                      <a:endParaRPr 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FBE5D6"/>
                    </a:solidFill>
                  </a:tcPr>
                </a:tc>
              </a:tr>
              <a:tr h="49941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latinLnBrk="1"/>
                      <a:r>
                        <a:rPr lang="zh-CN" altLang="en-US" sz="900">
                          <a:solidFill>
                            <a:srgbClr val="FF0000"/>
                          </a:solidFill>
                          <a:latin typeface="宋体"/>
                        </a:rPr>
                        <a:t>茎柔鱼属</a:t>
                      </a:r>
                      <a:endParaRPr lang="zh-CN" altLang="en-US" sz="900"/>
                    </a:p>
                    <a:p>
                      <a:pPr algn="ctr" latinLnBrk="1"/>
                      <a:r>
                        <a:rPr lang="zh-CN" altLang="en-US" sz="900">
                          <a:solidFill>
                            <a:srgbClr val="FF0000"/>
                          </a:solidFill>
                          <a:latin typeface="宋体"/>
                        </a:rPr>
                        <a:t>（</a:t>
                      </a:r>
                      <a:r>
                        <a:rPr lang="en-US" sz="900">
                          <a:solidFill>
                            <a:srgbClr val="FF0000"/>
                          </a:solidFill>
                        </a:rPr>
                        <a:t>Dosidicus</a:t>
                      </a:r>
                      <a:r>
                        <a:rPr lang="en-US" sz="900">
                          <a:solidFill>
                            <a:srgbClr val="FF0000"/>
                          </a:solidFill>
                          <a:latin typeface="宋体"/>
                        </a:rPr>
                        <a:t>）</a:t>
                      </a:r>
                      <a:endParaRPr 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FBE5D6"/>
                    </a:solidFill>
                  </a:tcPr>
                </a:tc>
              </a:tr>
              <a:tr h="23843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latinLnBrk="1"/>
                      <a:r>
                        <a:rPr lang="en-US" altLang="zh-CN" sz="900">
                          <a:solidFill>
                            <a:srgbClr val="FF0000"/>
                          </a:solidFill>
                          <a:latin typeface="宋体"/>
                        </a:rPr>
                        <a:t>……</a:t>
                      </a:r>
                      <a:endParaRPr lang="zh-CN" alt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FBE5D6"/>
                    </a:solidFill>
                  </a:tcPr>
                </a:tc>
              </a:tr>
              <a:tr h="3329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3">
                  <a:txBody>
                    <a:bodyPr/>
                    <a:lstStyle/>
                    <a:p>
                      <a:pPr algn="ctr" latinLnBrk="1"/>
                      <a:r>
                        <a:rPr lang="zh-CN" altLang="en-US" sz="900">
                          <a:solidFill>
                            <a:srgbClr val="0070C0"/>
                          </a:solidFill>
                          <a:latin typeface="宋体"/>
                        </a:rPr>
                        <a:t>枪乌贼科</a:t>
                      </a:r>
                      <a:endParaRPr lang="zh-CN" altLang="en-US" sz="900"/>
                    </a:p>
                    <a:p>
                      <a:pPr algn="ctr" latinLnBrk="1"/>
                      <a:r>
                        <a:rPr lang="zh-CN" altLang="en-US" sz="900">
                          <a:solidFill>
                            <a:srgbClr val="0070C0"/>
                          </a:solidFill>
                          <a:latin typeface="宋体"/>
                        </a:rPr>
                        <a:t>（</a:t>
                      </a:r>
                      <a:r>
                        <a:rPr lang="en-US" sz="900">
                          <a:solidFill>
                            <a:srgbClr val="0070C0"/>
                          </a:solidFill>
                        </a:rPr>
                        <a:t>Loliginidae</a:t>
                      </a:r>
                      <a:r>
                        <a:rPr lang="en-US" sz="900">
                          <a:solidFill>
                            <a:srgbClr val="0070C0"/>
                          </a:solidFill>
                          <a:latin typeface="宋体"/>
                        </a:rPr>
                        <a:t>）</a:t>
                      </a:r>
                      <a:endParaRPr 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dash"/>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DEEBF6"/>
                    </a:solidFill>
                  </a:tcPr>
                </a:tc>
                <a:tc>
                  <a:txBody>
                    <a:bodyPr/>
                    <a:lstStyle/>
                    <a:p>
                      <a:pPr algn="ctr" latinLnBrk="1"/>
                      <a:r>
                        <a:rPr lang="zh-CN" altLang="en-US" sz="900">
                          <a:solidFill>
                            <a:srgbClr val="00B050"/>
                          </a:solidFill>
                          <a:latin typeface="宋体"/>
                        </a:rPr>
                        <a:t>枪乌贼属</a:t>
                      </a:r>
                      <a:endParaRPr lang="zh-CN" altLang="en-US" sz="900"/>
                    </a:p>
                    <a:p>
                      <a:pPr algn="ctr" latinLnBrk="1"/>
                      <a:r>
                        <a:rPr lang="zh-CN" altLang="en-US" sz="900">
                          <a:solidFill>
                            <a:srgbClr val="00B050"/>
                          </a:solidFill>
                          <a:latin typeface="宋体"/>
                        </a:rPr>
                        <a:t>（</a:t>
                      </a:r>
                      <a:r>
                        <a:rPr lang="en-US" sz="900">
                          <a:solidFill>
                            <a:srgbClr val="00B050"/>
                          </a:solidFill>
                        </a:rPr>
                        <a:t>Loligo</a:t>
                      </a:r>
                      <a:r>
                        <a:rPr lang="en-US" sz="900">
                          <a:solidFill>
                            <a:srgbClr val="00B050"/>
                          </a:solidFill>
                          <a:latin typeface="宋体"/>
                        </a:rPr>
                        <a:t>）</a:t>
                      </a:r>
                      <a:endParaRPr 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2EFDA"/>
                    </a:solidFill>
                  </a:tcPr>
                </a:tc>
              </a:tr>
              <a:tr h="49941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latinLnBrk="1"/>
                      <a:r>
                        <a:rPr lang="zh-CN" altLang="en-US" sz="900">
                          <a:solidFill>
                            <a:srgbClr val="00B050"/>
                          </a:solidFill>
                          <a:latin typeface="宋体"/>
                        </a:rPr>
                        <a:t>拟乌贼属</a:t>
                      </a:r>
                      <a:endParaRPr lang="zh-CN" altLang="en-US" sz="900"/>
                    </a:p>
                    <a:p>
                      <a:pPr algn="ctr" latinLnBrk="1"/>
                      <a:r>
                        <a:rPr lang="zh-CN" altLang="en-US" sz="900">
                          <a:solidFill>
                            <a:srgbClr val="00B050"/>
                          </a:solidFill>
                          <a:latin typeface="宋体"/>
                        </a:rPr>
                        <a:t>（</a:t>
                      </a:r>
                      <a:r>
                        <a:rPr lang="en-US" sz="900">
                          <a:solidFill>
                            <a:srgbClr val="00B050"/>
                          </a:solidFill>
                        </a:rPr>
                        <a:t>Sepioteuthis</a:t>
                      </a:r>
                      <a:r>
                        <a:rPr lang="en-US" sz="900">
                          <a:solidFill>
                            <a:srgbClr val="00B050"/>
                          </a:solidFill>
                          <a:latin typeface="宋体"/>
                        </a:rPr>
                        <a:t>）</a:t>
                      </a:r>
                      <a:endParaRPr 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2EFDA"/>
                    </a:solidFill>
                  </a:tcPr>
                </a:tc>
              </a:tr>
              <a:tr h="23843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latinLnBrk="1"/>
                      <a:r>
                        <a:rPr lang="en-US" altLang="zh-CN" sz="900">
                          <a:solidFill>
                            <a:srgbClr val="FF0000"/>
                          </a:solidFill>
                          <a:latin typeface="宋体"/>
                        </a:rPr>
                        <a:t>……</a:t>
                      </a:r>
                      <a:endParaRPr lang="zh-CN" alt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FBE5D6"/>
                    </a:solidFill>
                  </a:tcPr>
                </a:tc>
              </a:tr>
              <a:tr h="23843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latinLnBrk="1"/>
                      <a:r>
                        <a:rPr lang="en-US" altLang="zh-CN" sz="900">
                          <a:solidFill>
                            <a:srgbClr val="0070C0"/>
                          </a:solidFill>
                          <a:latin typeface="宋体"/>
                        </a:rPr>
                        <a:t>……</a:t>
                      </a:r>
                      <a:endParaRPr lang="zh-CN" alt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dash"/>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DEEBF6"/>
                    </a:solidFill>
                  </a:tcPr>
                </a:tc>
                <a:tc>
                  <a:txBody>
                    <a:bodyPr/>
                    <a:lstStyle/>
                    <a:p>
                      <a:pPr algn="ctr" latinLnBrk="1"/>
                      <a:r>
                        <a:rPr lang="en-US" altLang="zh-CN" sz="900">
                          <a:solidFill>
                            <a:srgbClr val="FF0000"/>
                          </a:solidFill>
                          <a:latin typeface="宋体"/>
                        </a:rPr>
                        <a:t>……</a:t>
                      </a:r>
                      <a:endParaRPr lang="zh-CN" alt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FBE5D6"/>
                    </a:solidFill>
                  </a:tcPr>
                </a:tc>
              </a:tr>
              <a:tr h="332940">
                <a:tc vMerge="1">
                  <a:txBody>
                    <a:bodyPr/>
                    <a:lstStyle/>
                    <a:p>
                      <a:endParaRPr lang="zh-CN" altLang="en-US"/>
                    </a:p>
                  </a:txBody>
                  <a:tcPr/>
                </a:tc>
                <a:tc vMerge="1">
                  <a:txBody>
                    <a:bodyPr/>
                    <a:lstStyle/>
                    <a:p>
                      <a:endParaRPr lang="zh-CN" altLang="en-US"/>
                    </a:p>
                  </a:txBody>
                  <a:tcPr/>
                </a:tc>
                <a:tc>
                  <a:txBody>
                    <a:bodyPr/>
                    <a:lstStyle/>
                    <a:p>
                      <a:pPr algn="ctr" latinLnBrk="1"/>
                      <a:r>
                        <a:rPr lang="zh-CN" altLang="en-US" sz="900">
                          <a:solidFill>
                            <a:srgbClr val="595959"/>
                          </a:solidFill>
                          <a:latin typeface="宋体"/>
                        </a:rPr>
                        <a:t>乌贼目（</a:t>
                      </a:r>
                      <a:r>
                        <a:rPr lang="en-US" sz="900">
                          <a:solidFill>
                            <a:srgbClr val="595959"/>
                          </a:solidFill>
                        </a:rPr>
                        <a:t>Sepiodida</a:t>
                      </a:r>
                      <a:r>
                        <a:rPr lang="en-US" sz="900">
                          <a:solidFill>
                            <a:srgbClr val="595959"/>
                          </a:solidFill>
                          <a:latin typeface="宋体"/>
                        </a:rPr>
                        <a:t>）</a:t>
                      </a:r>
                      <a:endParaRPr 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dash"/>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7E6E6"/>
                    </a:solidFill>
                  </a:tcPr>
                </a:tc>
                <a:tc>
                  <a:txBody>
                    <a:bodyPr/>
                    <a:lstStyle/>
                    <a:p>
                      <a:pPr algn="ctr" latinLnBrk="1"/>
                      <a:r>
                        <a:rPr lang="en-US" altLang="zh-CN" sz="900">
                          <a:solidFill>
                            <a:srgbClr val="595959"/>
                          </a:solidFill>
                          <a:latin typeface="宋体"/>
                        </a:rPr>
                        <a:t>……</a:t>
                      </a:r>
                      <a:endParaRPr lang="zh-CN" alt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dash"/>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7E6E6"/>
                    </a:solidFill>
                  </a:tcPr>
                </a:tc>
                <a:tc>
                  <a:txBody>
                    <a:bodyPr/>
                    <a:lstStyle/>
                    <a:p>
                      <a:pPr algn="ctr" latinLnBrk="1"/>
                      <a:r>
                        <a:rPr lang="en-US" altLang="zh-CN" sz="900">
                          <a:solidFill>
                            <a:srgbClr val="595959"/>
                          </a:solidFill>
                          <a:latin typeface="宋体"/>
                        </a:rPr>
                        <a:t>……</a:t>
                      </a:r>
                      <a:endParaRPr lang="zh-CN" alt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7E6E6"/>
                    </a:solidFill>
                  </a:tcPr>
                </a:tc>
              </a:tr>
              <a:tr h="499410">
                <a:tc vMerge="1">
                  <a:txBody>
                    <a:bodyPr/>
                    <a:lstStyle/>
                    <a:p>
                      <a:endParaRPr lang="zh-CN" altLang="en-US"/>
                    </a:p>
                  </a:txBody>
                  <a:tcPr/>
                </a:tc>
                <a:tc vMerge="1">
                  <a:txBody>
                    <a:bodyPr/>
                    <a:lstStyle/>
                    <a:p>
                      <a:endParaRPr lang="zh-CN" altLang="en-US"/>
                    </a:p>
                  </a:txBody>
                  <a:tcPr/>
                </a:tc>
                <a:tc>
                  <a:txBody>
                    <a:bodyPr/>
                    <a:lstStyle/>
                    <a:p>
                      <a:pPr algn="ctr" latinLnBrk="1"/>
                      <a:r>
                        <a:rPr lang="zh-CN" altLang="en-US" sz="900">
                          <a:solidFill>
                            <a:srgbClr val="595959"/>
                          </a:solidFill>
                          <a:latin typeface="宋体"/>
                        </a:rPr>
                        <a:t>八腕目（</a:t>
                      </a:r>
                      <a:r>
                        <a:rPr lang="en-US" sz="900">
                          <a:solidFill>
                            <a:srgbClr val="595959"/>
                          </a:solidFill>
                        </a:rPr>
                        <a:t>Octopoda</a:t>
                      </a:r>
                      <a:r>
                        <a:rPr lang="en-US" sz="900">
                          <a:solidFill>
                            <a:srgbClr val="595959"/>
                          </a:solidFill>
                          <a:latin typeface="宋体"/>
                        </a:rPr>
                        <a:t>）</a:t>
                      </a:r>
                      <a:endParaRPr 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dash"/>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7E6E6"/>
                    </a:solidFill>
                  </a:tcPr>
                </a:tc>
                <a:tc>
                  <a:txBody>
                    <a:bodyPr/>
                    <a:lstStyle/>
                    <a:p>
                      <a:pPr algn="ctr" latinLnBrk="1"/>
                      <a:r>
                        <a:rPr lang="en-US" altLang="zh-CN" sz="900">
                          <a:solidFill>
                            <a:srgbClr val="595959"/>
                          </a:solidFill>
                          <a:latin typeface="宋体"/>
                        </a:rPr>
                        <a:t>……</a:t>
                      </a:r>
                      <a:endParaRPr lang="zh-CN" alt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dash"/>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7E6E6"/>
                    </a:solidFill>
                  </a:tcPr>
                </a:tc>
                <a:tc>
                  <a:txBody>
                    <a:bodyPr/>
                    <a:lstStyle/>
                    <a:p>
                      <a:pPr algn="ctr" latinLnBrk="1"/>
                      <a:r>
                        <a:rPr lang="en-US" altLang="zh-CN" sz="900">
                          <a:solidFill>
                            <a:srgbClr val="595959"/>
                          </a:solidFill>
                          <a:latin typeface="宋体"/>
                        </a:rPr>
                        <a:t>……</a:t>
                      </a:r>
                      <a:endParaRPr lang="zh-CN" alt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7E6E6"/>
                    </a:solidFill>
                  </a:tcPr>
                </a:tc>
              </a:tr>
              <a:tr h="238434">
                <a:tc vMerge="1">
                  <a:txBody>
                    <a:bodyPr/>
                    <a:lstStyle/>
                    <a:p>
                      <a:endParaRPr lang="zh-CN" altLang="en-US"/>
                    </a:p>
                  </a:txBody>
                  <a:tcPr/>
                </a:tc>
                <a:tc vMerge="1">
                  <a:txBody>
                    <a:bodyPr/>
                    <a:lstStyle/>
                    <a:p>
                      <a:endParaRPr lang="zh-CN" altLang="en-US"/>
                    </a:p>
                  </a:txBody>
                  <a:tcPr/>
                </a:tc>
                <a:tc>
                  <a:txBody>
                    <a:bodyPr/>
                    <a:lstStyle/>
                    <a:p>
                      <a:pPr algn="ctr" latinLnBrk="1"/>
                      <a:r>
                        <a:rPr lang="en-US" altLang="zh-CN" sz="900">
                          <a:solidFill>
                            <a:srgbClr val="595959"/>
                          </a:solidFill>
                          <a:latin typeface="宋体"/>
                        </a:rPr>
                        <a:t>……</a:t>
                      </a:r>
                      <a:endParaRPr lang="zh-CN" alt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dash"/>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7E6E6"/>
                    </a:solidFill>
                  </a:tcPr>
                </a:tc>
                <a:tc>
                  <a:txBody>
                    <a:bodyPr/>
                    <a:lstStyle/>
                    <a:p>
                      <a:pPr algn="ctr" latinLnBrk="1"/>
                      <a:r>
                        <a:rPr lang="en-US" altLang="zh-CN" sz="900">
                          <a:solidFill>
                            <a:srgbClr val="595959"/>
                          </a:solidFill>
                          <a:latin typeface="宋体"/>
                        </a:rPr>
                        <a:t>……</a:t>
                      </a:r>
                      <a:endParaRPr lang="zh-CN" alt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dash"/>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7E6E6"/>
                    </a:solidFill>
                  </a:tcPr>
                </a:tc>
                <a:tc>
                  <a:txBody>
                    <a:bodyPr/>
                    <a:lstStyle/>
                    <a:p>
                      <a:pPr algn="ctr" latinLnBrk="1"/>
                      <a:r>
                        <a:rPr lang="en-US" altLang="zh-CN" sz="900">
                          <a:solidFill>
                            <a:srgbClr val="595959"/>
                          </a:solidFill>
                          <a:latin typeface="宋体"/>
                        </a:rPr>
                        <a:t>……</a:t>
                      </a:r>
                      <a:endParaRPr lang="zh-CN" alt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7E6E6"/>
                    </a:solidFill>
                  </a:tcPr>
                </a:tc>
              </a:tr>
              <a:tr h="499410">
                <a:tc vMerge="1">
                  <a:txBody>
                    <a:bodyPr/>
                    <a:lstStyle/>
                    <a:p>
                      <a:endParaRPr lang="zh-CN" altLang="en-US"/>
                    </a:p>
                  </a:txBody>
                  <a:tcPr/>
                </a:tc>
                <a:tc>
                  <a:txBody>
                    <a:bodyPr/>
                    <a:lstStyle/>
                    <a:p>
                      <a:pPr algn="ctr" latinLnBrk="1"/>
                      <a:r>
                        <a:rPr lang="zh-CN" altLang="en-US" sz="900">
                          <a:solidFill>
                            <a:srgbClr val="595959"/>
                          </a:solidFill>
                          <a:latin typeface="宋体"/>
                        </a:rPr>
                        <a:t>双壳纲（</a:t>
                      </a:r>
                      <a:r>
                        <a:rPr lang="en-US" sz="900">
                          <a:solidFill>
                            <a:srgbClr val="595959"/>
                          </a:solidFill>
                        </a:rPr>
                        <a:t>Bivalvia</a:t>
                      </a:r>
                      <a:r>
                        <a:rPr lang="en-US" sz="900">
                          <a:solidFill>
                            <a:srgbClr val="595959"/>
                          </a:solidFill>
                          <a:latin typeface="宋体"/>
                        </a:rPr>
                        <a:t>）</a:t>
                      </a:r>
                      <a:endParaRPr 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dash"/>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7E6E6"/>
                    </a:solidFill>
                  </a:tcPr>
                </a:tc>
                <a:tc>
                  <a:txBody>
                    <a:bodyPr/>
                    <a:lstStyle/>
                    <a:p>
                      <a:pPr algn="ctr" latinLnBrk="1"/>
                      <a:r>
                        <a:rPr lang="en-US" altLang="zh-CN" sz="900">
                          <a:solidFill>
                            <a:srgbClr val="595959"/>
                          </a:solidFill>
                          <a:latin typeface="宋体"/>
                        </a:rPr>
                        <a:t>……</a:t>
                      </a:r>
                      <a:endParaRPr lang="zh-CN" alt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dash"/>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7E6E6"/>
                    </a:solidFill>
                  </a:tcPr>
                </a:tc>
                <a:tc>
                  <a:txBody>
                    <a:bodyPr/>
                    <a:lstStyle/>
                    <a:p>
                      <a:pPr algn="ctr" latinLnBrk="1"/>
                      <a:r>
                        <a:rPr lang="en-US" altLang="zh-CN" sz="900">
                          <a:solidFill>
                            <a:srgbClr val="595959"/>
                          </a:solidFill>
                          <a:latin typeface="宋体"/>
                        </a:rPr>
                        <a:t>……</a:t>
                      </a:r>
                      <a:endParaRPr lang="zh-CN" alt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dash"/>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7E6E6"/>
                    </a:solidFill>
                  </a:tcPr>
                </a:tc>
                <a:tc>
                  <a:txBody>
                    <a:bodyPr/>
                    <a:lstStyle/>
                    <a:p>
                      <a:pPr algn="ctr" latinLnBrk="1"/>
                      <a:r>
                        <a:rPr lang="en-US" altLang="zh-CN" sz="900">
                          <a:solidFill>
                            <a:srgbClr val="595959"/>
                          </a:solidFill>
                          <a:latin typeface="宋体"/>
                        </a:rPr>
                        <a:t>……</a:t>
                      </a:r>
                      <a:endParaRPr lang="zh-CN" alt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dot"/>
                      <a:round/>
                      <a:headEnd type="none" w="med" len="med"/>
                      <a:tailEnd type="none" w="med" len="med"/>
                    </a:lnB>
                    <a:solidFill>
                      <a:srgbClr val="E7E6E6"/>
                    </a:solidFill>
                  </a:tcPr>
                </a:tc>
              </a:tr>
              <a:tr h="238434">
                <a:tc vMerge="1">
                  <a:txBody>
                    <a:bodyPr/>
                    <a:lstStyle/>
                    <a:p>
                      <a:endParaRPr lang="zh-CN" altLang="en-US"/>
                    </a:p>
                  </a:txBody>
                  <a:tcPr/>
                </a:tc>
                <a:tc>
                  <a:txBody>
                    <a:bodyPr/>
                    <a:lstStyle/>
                    <a:p>
                      <a:pPr algn="ctr" latinLnBrk="1"/>
                      <a:r>
                        <a:rPr lang="en-US" altLang="zh-CN" sz="900">
                          <a:solidFill>
                            <a:srgbClr val="595959"/>
                          </a:solidFill>
                          <a:latin typeface="宋体"/>
                        </a:rPr>
                        <a:t>……</a:t>
                      </a:r>
                      <a:endParaRPr lang="zh-CN" alt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dash"/>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solid"/>
                      <a:round/>
                      <a:headEnd type="none" w="med" len="med"/>
                      <a:tailEnd type="none" w="med" len="med"/>
                    </a:lnB>
                    <a:solidFill>
                      <a:srgbClr val="E7E6E6"/>
                    </a:solidFill>
                  </a:tcPr>
                </a:tc>
                <a:tc>
                  <a:txBody>
                    <a:bodyPr/>
                    <a:lstStyle/>
                    <a:p>
                      <a:pPr algn="ctr" latinLnBrk="1"/>
                      <a:r>
                        <a:rPr lang="en-US" altLang="zh-CN" sz="900">
                          <a:solidFill>
                            <a:srgbClr val="595959"/>
                          </a:solidFill>
                          <a:latin typeface="宋体"/>
                        </a:rPr>
                        <a:t>……</a:t>
                      </a:r>
                      <a:endParaRPr lang="zh-CN" alt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dash"/>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solid"/>
                      <a:round/>
                      <a:headEnd type="none" w="med" len="med"/>
                      <a:tailEnd type="none" w="med" len="med"/>
                    </a:lnB>
                    <a:solidFill>
                      <a:srgbClr val="E7E6E6"/>
                    </a:solidFill>
                  </a:tcPr>
                </a:tc>
                <a:tc>
                  <a:txBody>
                    <a:bodyPr/>
                    <a:lstStyle/>
                    <a:p>
                      <a:pPr algn="ctr" latinLnBrk="1"/>
                      <a:r>
                        <a:rPr lang="en-US" altLang="zh-CN" sz="900">
                          <a:solidFill>
                            <a:srgbClr val="595959"/>
                          </a:solidFill>
                          <a:latin typeface="宋体"/>
                        </a:rPr>
                        <a:t>……</a:t>
                      </a:r>
                      <a:endParaRPr lang="zh-CN" altLang="en-US" sz="90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dash"/>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solid"/>
                      <a:round/>
                      <a:headEnd type="none" w="med" len="med"/>
                      <a:tailEnd type="none" w="med" len="med"/>
                    </a:lnB>
                    <a:solidFill>
                      <a:srgbClr val="E7E6E6"/>
                    </a:solidFill>
                  </a:tcPr>
                </a:tc>
                <a:tc>
                  <a:txBody>
                    <a:bodyPr/>
                    <a:lstStyle/>
                    <a:p>
                      <a:pPr algn="ctr" latinLnBrk="1"/>
                      <a:r>
                        <a:rPr lang="en-US" altLang="zh-CN" sz="900" dirty="0">
                          <a:solidFill>
                            <a:srgbClr val="595959"/>
                          </a:solidFill>
                          <a:latin typeface="宋体"/>
                        </a:rPr>
                        <a:t>……</a:t>
                      </a:r>
                      <a:endParaRPr lang="zh-CN" altLang="en-US" sz="900" dirty="0"/>
                    </a:p>
                  </a:txBody>
                  <a:tcPr marL="25210" marR="25210" marT="0" marB="0" anchor="ctr">
                    <a:lnL w="9525" cap="flat" cmpd="sng" algn="ctr">
                      <a:solidFill>
                        <a:srgbClr val="000000"/>
                      </a:solidFill>
                      <a:prstDash val="dash"/>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dot"/>
                      <a:round/>
                      <a:headEnd type="none" w="med" len="med"/>
                      <a:tailEnd type="none" w="med" len="med"/>
                    </a:lnT>
                    <a:lnB w="9525" cap="flat" cmpd="sng" algn="ctr">
                      <a:solidFill>
                        <a:srgbClr val="000000"/>
                      </a:solidFill>
                      <a:prstDash val="solid"/>
                      <a:round/>
                      <a:headEnd type="none" w="med" len="med"/>
                      <a:tailEnd type="none" w="med" len="med"/>
                    </a:lnB>
                    <a:solidFill>
                      <a:srgbClr val="E7E6E6"/>
                    </a:solidFill>
                  </a:tcPr>
                </a:tc>
              </a:tr>
            </a:tbl>
          </a:graphicData>
        </a:graphic>
      </p:graphicFrame>
      <p:sp>
        <p:nvSpPr>
          <p:cNvPr id="12289" name="Rectangle 1"/>
          <p:cNvSpPr>
            <a:spLocks noChangeArrowheads="1"/>
          </p:cNvSpPr>
          <p:nvPr/>
        </p:nvSpPr>
        <p:spPr bwMode="auto">
          <a:xfrm>
            <a:off x="0" y="0"/>
            <a:ext cx="12198350" cy="457200"/>
          </a:xfrm>
          <a:prstGeom prst="rect">
            <a:avLst/>
          </a:prstGeom>
          <a:no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rgbClr val="3E3E3E"/>
                </a:solidFill>
                <a:effectLst/>
                <a:latin typeface="宋体" pitchFamily="2" charset="-122"/>
                <a:ea typeface="宋体" pitchFamily="2" charset="-122"/>
                <a:cs typeface="宋体" pitchFamily="2" charset="-122"/>
              </a:rPr>
              <a:t>附表：生物分类学之鱿鱼相关一览</a:t>
            </a:r>
            <a:endParaRPr kumimoji="0" 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TextBox 5"/>
          <p:cNvSpPr txBox="1"/>
          <p:nvPr/>
        </p:nvSpPr>
        <p:spPr>
          <a:xfrm>
            <a:off x="770583" y="981522"/>
            <a:ext cx="1368152" cy="461665"/>
          </a:xfrm>
          <a:prstGeom prst="rect">
            <a:avLst/>
          </a:prstGeom>
          <a:noFill/>
        </p:spPr>
        <p:txBody>
          <a:bodyPr wrap="square" rtlCol="0">
            <a:spAutoFit/>
          </a:bodyPr>
          <a:lstStyle/>
          <a:p>
            <a:r>
              <a:rPr lang="zh-CN" altLang="en-US" b="1" dirty="0" smtClean="0"/>
              <a:t>附件：</a:t>
            </a:r>
            <a:endParaRPr lang="zh-CN" altLang="en-US" b="1"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3"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关务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1618307" y="1186300"/>
            <a:ext cx="9665444" cy="749622"/>
          </a:xfrm>
          <a:prstGeom prst="roundRect">
            <a:avLst/>
          </a:prstGeom>
          <a:noFill/>
          <a:ln w="603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5" name="Group 5"/>
          <p:cNvGrpSpPr/>
          <p:nvPr/>
        </p:nvGrpSpPr>
        <p:grpSpPr bwMode="auto">
          <a:xfrm>
            <a:off x="770583" y="981522"/>
            <a:ext cx="1053313" cy="1081399"/>
            <a:chOff x="802" y="845"/>
            <a:chExt cx="827" cy="826"/>
          </a:xfrm>
        </p:grpSpPr>
        <p:sp>
          <p:nvSpPr>
            <p:cNvPr id="6" name="Oval 6"/>
            <p:cNvSpPr>
              <a:spLocks noChangeArrowheads="1"/>
            </p:cNvSpPr>
            <p:nvPr/>
          </p:nvSpPr>
          <p:spPr bwMode="ltGray">
            <a:xfrm>
              <a:off x="802" y="845"/>
              <a:ext cx="827" cy="826"/>
            </a:xfrm>
            <a:prstGeom prst="ellipse">
              <a:avLst/>
            </a:prstGeom>
            <a:solidFill>
              <a:srgbClr val="F8F8F8"/>
            </a:solidFill>
            <a:ln w="38100">
              <a:solidFill>
                <a:schemeClr val="accent2"/>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7" name="Oval 7"/>
            <p:cNvSpPr>
              <a:spLocks noChangeArrowheads="1"/>
            </p:cNvSpPr>
            <p:nvPr/>
          </p:nvSpPr>
          <p:spPr bwMode="ltGray">
            <a:xfrm>
              <a:off x="836" y="879"/>
              <a:ext cx="758" cy="758"/>
            </a:xfrm>
            <a:prstGeom prst="ellipse">
              <a:avLst/>
            </a:prstGeom>
            <a:solidFill>
              <a:srgbClr val="FFFFFF"/>
            </a:solidFill>
            <a:ln w="38100">
              <a:solidFill>
                <a:schemeClr val="accent2"/>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8" name="Oval 8"/>
            <p:cNvSpPr>
              <a:spLocks noChangeArrowheads="1"/>
            </p:cNvSpPr>
            <p:nvPr/>
          </p:nvSpPr>
          <p:spPr bwMode="ltGray">
            <a:xfrm>
              <a:off x="870" y="915"/>
              <a:ext cx="690" cy="690"/>
            </a:xfrm>
            <a:prstGeom prst="ellipse">
              <a:avLst/>
            </a:prstGeom>
            <a:noFill/>
            <a:ln w="38100">
              <a:solidFill>
                <a:schemeClr val="accent2"/>
              </a:solidFill>
              <a:round/>
            </a:ln>
            <a:extLst>
              <a:ext uri="{909E8E84-426E-40DD-AFC4-6F175D3DCCD1}">
                <a14:hiddenFill xmlns=""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sp>
        <p:nvSpPr>
          <p:cNvPr id="9" name="TextBox 8"/>
          <p:cNvSpPr txBox="1"/>
          <p:nvPr/>
        </p:nvSpPr>
        <p:spPr>
          <a:xfrm>
            <a:off x="986607" y="1197546"/>
            <a:ext cx="792088" cy="646331"/>
          </a:xfrm>
          <a:prstGeom prst="rect">
            <a:avLst/>
          </a:prstGeom>
          <a:noFill/>
        </p:spPr>
        <p:txBody>
          <a:bodyPr wrap="square" rtlCol="0">
            <a:spAutoFit/>
          </a:bodyPr>
          <a:lstStyle/>
          <a:p>
            <a:r>
              <a:rPr lang="en-US" altLang="zh-CN" sz="3600" b="1" dirty="0" smtClean="0">
                <a:solidFill>
                  <a:schemeClr val="accent6">
                    <a:lumMod val="50000"/>
                  </a:schemeClr>
                </a:solidFill>
              </a:rPr>
              <a:t>02</a:t>
            </a:r>
            <a:endParaRPr lang="zh-CN" altLang="en-US" sz="3600" b="1" dirty="0">
              <a:solidFill>
                <a:schemeClr val="accent6">
                  <a:lumMod val="50000"/>
                </a:schemeClr>
              </a:solidFill>
            </a:endParaRPr>
          </a:p>
        </p:txBody>
      </p:sp>
      <p:sp>
        <p:nvSpPr>
          <p:cNvPr id="10" name="矩形 9"/>
          <p:cNvSpPr/>
          <p:nvPr/>
        </p:nvSpPr>
        <p:spPr>
          <a:xfrm>
            <a:off x="1850703" y="1209740"/>
            <a:ext cx="9339535" cy="707886"/>
          </a:xfrm>
          <a:prstGeom prst="rect">
            <a:avLst/>
          </a:prstGeom>
        </p:spPr>
        <p:txBody>
          <a:bodyPr wrap="square">
            <a:spAutoFit/>
          </a:bodyPr>
          <a:lstStyle/>
          <a:p>
            <a:pPr algn="ctr"/>
            <a:r>
              <a:rPr lang="zh-CN" altLang="en-US" sz="2000" b="1" dirty="0" smtClean="0">
                <a:solidFill>
                  <a:schemeClr val="accent6">
                    <a:lumMod val="50000"/>
                  </a:schemeClr>
                </a:solidFill>
              </a:rPr>
              <a:t>海关总署公告</a:t>
            </a:r>
            <a:r>
              <a:rPr lang="en-US" altLang="zh-CN" sz="2000" b="1" dirty="0" smtClean="0">
                <a:solidFill>
                  <a:schemeClr val="accent6">
                    <a:lumMod val="50000"/>
                  </a:schemeClr>
                </a:solidFill>
              </a:rPr>
              <a:t>2017</a:t>
            </a:r>
            <a:r>
              <a:rPr lang="zh-CN" altLang="en-US" sz="2000" b="1" dirty="0" smtClean="0">
                <a:solidFill>
                  <a:schemeClr val="accent6">
                    <a:lumMod val="50000"/>
                  </a:schemeClr>
                </a:solidFill>
              </a:rPr>
              <a:t>年第</a:t>
            </a:r>
            <a:r>
              <a:rPr lang="en-US" altLang="zh-CN" sz="2000" b="1" dirty="0" smtClean="0">
                <a:solidFill>
                  <a:schemeClr val="accent6">
                    <a:lumMod val="50000"/>
                  </a:schemeClr>
                </a:solidFill>
              </a:rPr>
              <a:t>2</a:t>
            </a:r>
            <a:r>
              <a:rPr lang="zh-CN" altLang="en-US" sz="2000" b="1" dirty="0" smtClean="0">
                <a:solidFill>
                  <a:schemeClr val="accent6">
                    <a:lumMod val="50000"/>
                  </a:schemeClr>
                </a:solidFill>
              </a:rPr>
              <a:t>号</a:t>
            </a:r>
            <a:endParaRPr lang="en-US" altLang="zh-CN" sz="2000" b="1" dirty="0" smtClean="0">
              <a:solidFill>
                <a:schemeClr val="accent6">
                  <a:lumMod val="50000"/>
                </a:schemeClr>
              </a:solidFill>
            </a:endParaRPr>
          </a:p>
          <a:p>
            <a:pPr algn="ctr"/>
            <a:r>
              <a:rPr lang="zh-CN" altLang="en-US" sz="2000" b="1" dirty="0" smtClean="0">
                <a:solidFill>
                  <a:schemeClr val="accent6">
                    <a:lumMod val="50000"/>
                  </a:schemeClr>
                </a:solidFill>
              </a:rPr>
              <a:t>（关于</a:t>
            </a:r>
            <a:r>
              <a:rPr lang="en-US" altLang="zh-CN" sz="2000" b="1" dirty="0" smtClean="0">
                <a:solidFill>
                  <a:schemeClr val="accent6">
                    <a:lumMod val="50000"/>
                  </a:schemeClr>
                </a:solidFill>
              </a:rPr>
              <a:t>2017</a:t>
            </a:r>
            <a:r>
              <a:rPr lang="zh-CN" altLang="en-US" sz="2000" b="1" dirty="0" smtClean="0">
                <a:solidFill>
                  <a:schemeClr val="accent6">
                    <a:lumMod val="50000"/>
                  </a:schemeClr>
                </a:solidFill>
              </a:rPr>
              <a:t>年进口原产于新西兰的部分未浓缩乳及奶油实施特殊保障措施的公告）</a:t>
            </a:r>
            <a:endParaRPr lang="zh-CN" altLang="en-US" sz="2000" b="1" dirty="0">
              <a:solidFill>
                <a:schemeClr val="accent6">
                  <a:lumMod val="50000"/>
                </a:schemeClr>
              </a:solidFill>
            </a:endParaRPr>
          </a:p>
        </p:txBody>
      </p:sp>
      <p:sp>
        <p:nvSpPr>
          <p:cNvPr id="11" name="矩形 10"/>
          <p:cNvSpPr/>
          <p:nvPr/>
        </p:nvSpPr>
        <p:spPr>
          <a:xfrm>
            <a:off x="842592" y="2277666"/>
            <a:ext cx="10441159" cy="3743461"/>
          </a:xfrm>
          <a:prstGeom prst="rect">
            <a:avLst/>
          </a:prstGeom>
        </p:spPr>
        <p:txBody>
          <a:bodyPr wrap="square">
            <a:spAutoFit/>
          </a:bodyPr>
          <a:lstStyle/>
          <a:p>
            <a:pPr algn="ctr">
              <a:lnSpc>
                <a:spcPct val="150000"/>
              </a:lnSpc>
            </a:pPr>
            <a:r>
              <a:rPr lang="zh-CN" altLang="en-US" sz="1600" b="1" dirty="0" smtClean="0">
                <a:solidFill>
                  <a:schemeClr val="accent6">
                    <a:lumMod val="50000"/>
                  </a:schemeClr>
                </a:solidFill>
              </a:rPr>
              <a:t>发布时间：</a:t>
            </a:r>
            <a:r>
              <a:rPr lang="en-US" altLang="zh-CN" sz="1600" b="1" dirty="0" smtClean="0">
                <a:solidFill>
                  <a:schemeClr val="accent6">
                    <a:lumMod val="50000"/>
                  </a:schemeClr>
                </a:solidFill>
              </a:rPr>
              <a:t>2017-01-04 </a:t>
            </a:r>
          </a:p>
          <a:p>
            <a:pPr>
              <a:lnSpc>
                <a:spcPct val="150000"/>
              </a:lnSpc>
            </a:pPr>
            <a:r>
              <a:rPr lang="zh-CN" altLang="en-US" sz="1600" b="1" dirty="0" smtClean="0">
                <a:solidFill>
                  <a:schemeClr val="accent6">
                    <a:lumMod val="50000"/>
                  </a:schemeClr>
                </a:solidFill>
              </a:rPr>
              <a:t>　　根据</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中华人民共和国政府和新西兰政府自由贸易协定</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（以下简称</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协定</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），中国对原产于新西兰的</a:t>
            </a:r>
            <a:r>
              <a:rPr lang="en-US" altLang="zh-CN" sz="1600" b="1" dirty="0" smtClean="0">
                <a:solidFill>
                  <a:schemeClr val="accent6">
                    <a:lumMod val="50000"/>
                  </a:schemeClr>
                </a:solidFill>
              </a:rPr>
              <a:t>12</a:t>
            </a:r>
            <a:r>
              <a:rPr lang="zh-CN" altLang="en-US" sz="1600" b="1" dirty="0" smtClean="0">
                <a:solidFill>
                  <a:schemeClr val="accent6">
                    <a:lumMod val="50000"/>
                  </a:schemeClr>
                </a:solidFill>
              </a:rPr>
              <a:t>个税号农产品实施特殊保障措施。截至</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a:t>
            </a:r>
            <a:r>
              <a:rPr lang="en-US" altLang="zh-CN" sz="1600" b="1" dirty="0" smtClean="0">
                <a:solidFill>
                  <a:schemeClr val="accent6">
                    <a:lumMod val="50000"/>
                  </a:schemeClr>
                </a:solidFill>
              </a:rPr>
              <a:t>1</a:t>
            </a:r>
            <a:r>
              <a:rPr lang="zh-CN" altLang="en-US" sz="1600" b="1" dirty="0" smtClean="0">
                <a:solidFill>
                  <a:schemeClr val="accent6">
                    <a:lumMod val="50000"/>
                  </a:schemeClr>
                </a:solidFill>
              </a:rPr>
              <a:t>月</a:t>
            </a:r>
            <a:r>
              <a:rPr lang="en-US" altLang="zh-CN" sz="1600" b="1" dirty="0" smtClean="0">
                <a:solidFill>
                  <a:schemeClr val="accent6">
                    <a:lumMod val="50000"/>
                  </a:schemeClr>
                </a:solidFill>
              </a:rPr>
              <a:t>4</a:t>
            </a:r>
            <a:r>
              <a:rPr lang="zh-CN" altLang="en-US" sz="1600" b="1" dirty="0" smtClean="0">
                <a:solidFill>
                  <a:schemeClr val="accent6">
                    <a:lumMod val="50000"/>
                  </a:schemeClr>
                </a:solidFill>
              </a:rPr>
              <a:t>日，实施特殊保障措施管理的部分未浓缩乳及奶油（税则号列：</a:t>
            </a:r>
            <a:r>
              <a:rPr lang="en-US" altLang="zh-CN" sz="1600" b="1" dirty="0" smtClean="0">
                <a:solidFill>
                  <a:schemeClr val="accent6">
                    <a:lumMod val="50000"/>
                  </a:schemeClr>
                </a:solidFill>
              </a:rPr>
              <a:t>04012000</a:t>
            </a:r>
            <a:r>
              <a:rPr lang="zh-CN" altLang="en-US" sz="1600" b="1" dirty="0" smtClean="0">
                <a:solidFill>
                  <a:schemeClr val="accent6">
                    <a:lumMod val="50000"/>
                  </a:schemeClr>
                </a:solidFill>
              </a:rPr>
              <a:t>、</a:t>
            </a:r>
            <a:r>
              <a:rPr lang="en-US" altLang="zh-CN" sz="1600" b="1" dirty="0" smtClean="0">
                <a:solidFill>
                  <a:schemeClr val="accent6">
                    <a:lumMod val="50000"/>
                  </a:schemeClr>
                </a:solidFill>
              </a:rPr>
              <a:t>04014000</a:t>
            </a:r>
            <a:r>
              <a:rPr lang="zh-CN" altLang="en-US" sz="1600" b="1" dirty="0" smtClean="0">
                <a:solidFill>
                  <a:schemeClr val="accent6">
                    <a:lumMod val="50000"/>
                  </a:schemeClr>
                </a:solidFill>
              </a:rPr>
              <a:t>、</a:t>
            </a:r>
            <a:r>
              <a:rPr lang="en-US" altLang="zh-CN" sz="1600" b="1" dirty="0" smtClean="0">
                <a:solidFill>
                  <a:schemeClr val="accent6">
                    <a:lumMod val="50000"/>
                  </a:schemeClr>
                </a:solidFill>
              </a:rPr>
              <a:t>04015000</a:t>
            </a:r>
            <a:r>
              <a:rPr lang="zh-CN" altLang="en-US" sz="1600" b="1" dirty="0" smtClean="0">
                <a:solidFill>
                  <a:schemeClr val="accent6">
                    <a:lumMod val="50000"/>
                  </a:schemeClr>
                </a:solidFill>
              </a:rPr>
              <a:t>）进口申报数量已达到</a:t>
            </a:r>
            <a:r>
              <a:rPr lang="en-US" altLang="zh-CN" sz="1600" b="1" dirty="0" smtClean="0">
                <a:solidFill>
                  <a:schemeClr val="accent6">
                    <a:lumMod val="50000"/>
                  </a:schemeClr>
                </a:solidFill>
              </a:rPr>
              <a:t>2062</a:t>
            </a:r>
            <a:r>
              <a:rPr lang="zh-CN" altLang="en-US" sz="1600" b="1" dirty="0" smtClean="0">
                <a:solidFill>
                  <a:schemeClr val="accent6">
                    <a:lumMod val="50000"/>
                  </a:schemeClr>
                </a:solidFill>
              </a:rPr>
              <a:t>吨，超过</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吨的特殊保障措施触发标准。因此，自</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a:t>
            </a:r>
            <a:r>
              <a:rPr lang="en-US" altLang="zh-CN" sz="1600" b="1" dirty="0" smtClean="0">
                <a:solidFill>
                  <a:schemeClr val="accent6">
                    <a:lumMod val="50000"/>
                  </a:schemeClr>
                </a:solidFill>
              </a:rPr>
              <a:t>1</a:t>
            </a:r>
            <a:r>
              <a:rPr lang="zh-CN" altLang="en-US" sz="1600" b="1" dirty="0" smtClean="0">
                <a:solidFill>
                  <a:schemeClr val="accent6">
                    <a:lumMod val="50000"/>
                  </a:schemeClr>
                </a:solidFill>
              </a:rPr>
              <a:t>月</a:t>
            </a:r>
            <a:r>
              <a:rPr lang="en-US" altLang="zh-CN" sz="1600" b="1" dirty="0" smtClean="0">
                <a:solidFill>
                  <a:schemeClr val="accent6">
                    <a:lumMod val="50000"/>
                  </a:schemeClr>
                </a:solidFill>
              </a:rPr>
              <a:t>5</a:t>
            </a:r>
            <a:r>
              <a:rPr lang="zh-CN" altLang="en-US" sz="1600" b="1" dirty="0" smtClean="0">
                <a:solidFill>
                  <a:schemeClr val="accent6">
                    <a:lumMod val="50000"/>
                  </a:schemeClr>
                </a:solidFill>
              </a:rPr>
              <a:t>日起，对</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协定</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项下进口的原产于新西兰的部分未浓缩乳及奶油恢复按最惠国税率征收进口关税。对于在途农产品的税率适用和其他有关事宜，按照海关总署</a:t>
            </a:r>
            <a:r>
              <a:rPr lang="en-US" altLang="zh-CN" sz="1600" b="1" dirty="0" smtClean="0">
                <a:solidFill>
                  <a:schemeClr val="accent6">
                    <a:lumMod val="50000"/>
                  </a:schemeClr>
                </a:solidFill>
              </a:rPr>
              <a:t>2008</a:t>
            </a:r>
            <a:r>
              <a:rPr lang="zh-CN" altLang="en-US" sz="1600" b="1" dirty="0" smtClean="0">
                <a:solidFill>
                  <a:schemeClr val="accent6">
                    <a:lumMod val="50000"/>
                  </a:schemeClr>
                </a:solidFill>
              </a:rPr>
              <a:t>年第</a:t>
            </a:r>
            <a:r>
              <a:rPr lang="en-US" altLang="zh-CN" sz="1600" b="1" dirty="0" smtClean="0">
                <a:solidFill>
                  <a:schemeClr val="accent6">
                    <a:lumMod val="50000"/>
                  </a:schemeClr>
                </a:solidFill>
              </a:rPr>
              <a:t>91</a:t>
            </a:r>
            <a:r>
              <a:rPr lang="zh-CN" altLang="en-US" sz="1600" b="1" dirty="0" smtClean="0">
                <a:solidFill>
                  <a:schemeClr val="accent6">
                    <a:lumMod val="50000"/>
                  </a:schemeClr>
                </a:solidFill>
              </a:rPr>
              <a:t>号公告的规定执行。</a:t>
            </a:r>
          </a:p>
          <a:p>
            <a:pPr>
              <a:lnSpc>
                <a:spcPct val="150000"/>
              </a:lnSpc>
            </a:pPr>
            <a:r>
              <a:rPr lang="zh-CN" altLang="en-US" sz="1600" b="1" dirty="0" smtClean="0">
                <a:solidFill>
                  <a:schemeClr val="accent6">
                    <a:lumMod val="50000"/>
                  </a:schemeClr>
                </a:solidFill>
              </a:rPr>
              <a:t>　　特此公告。</a:t>
            </a:r>
            <a:endParaRPr lang="en-US" altLang="zh-CN" sz="1600" b="1" dirty="0" smtClean="0">
              <a:solidFill>
                <a:schemeClr val="accent6">
                  <a:lumMod val="50000"/>
                </a:schemeClr>
              </a:solidFill>
            </a:endParaRPr>
          </a:p>
          <a:p>
            <a:pPr>
              <a:lnSpc>
                <a:spcPct val="150000"/>
              </a:lnSpc>
            </a:pPr>
            <a:endParaRPr lang="zh-CN" altLang="en-US" sz="1600" b="1" dirty="0" smtClean="0">
              <a:solidFill>
                <a:schemeClr val="accent6">
                  <a:lumMod val="50000"/>
                </a:schemeClr>
              </a:solidFill>
            </a:endParaRPr>
          </a:p>
          <a:p>
            <a:pPr algn="r">
              <a:lnSpc>
                <a:spcPct val="150000"/>
              </a:lnSpc>
            </a:pPr>
            <a:r>
              <a:rPr lang="zh-CN" altLang="en-US" sz="1600" b="1" dirty="0" smtClean="0">
                <a:solidFill>
                  <a:schemeClr val="accent6">
                    <a:lumMod val="50000"/>
                  </a:schemeClr>
                </a:solidFill>
              </a:rPr>
              <a:t>　　海关总署</a:t>
            </a:r>
          </a:p>
          <a:p>
            <a:pPr algn="r">
              <a:lnSpc>
                <a:spcPct val="150000"/>
              </a:lnSpc>
            </a:pPr>
            <a:r>
              <a:rPr lang="zh-CN" altLang="en-US" sz="1600" b="1" dirty="0" smtClean="0">
                <a:solidFill>
                  <a:schemeClr val="accent6">
                    <a:lumMod val="50000"/>
                  </a:schemeClr>
                </a:solidFill>
              </a:rPr>
              <a:t>　　</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a:t>
            </a:r>
            <a:r>
              <a:rPr lang="en-US" altLang="zh-CN" sz="1600" b="1" dirty="0" smtClean="0">
                <a:solidFill>
                  <a:schemeClr val="accent6">
                    <a:lumMod val="50000"/>
                  </a:schemeClr>
                </a:solidFill>
              </a:rPr>
              <a:t>1</a:t>
            </a:r>
            <a:r>
              <a:rPr lang="zh-CN" altLang="en-US" sz="1600" b="1" dirty="0" smtClean="0">
                <a:solidFill>
                  <a:schemeClr val="accent6">
                    <a:lumMod val="50000"/>
                  </a:schemeClr>
                </a:solidFill>
              </a:rPr>
              <a:t>月</a:t>
            </a:r>
            <a:r>
              <a:rPr lang="en-US" altLang="zh-CN" sz="1600" b="1" dirty="0" smtClean="0">
                <a:solidFill>
                  <a:schemeClr val="accent6">
                    <a:lumMod val="50000"/>
                  </a:schemeClr>
                </a:solidFill>
              </a:rPr>
              <a:t>4</a:t>
            </a:r>
            <a:r>
              <a:rPr lang="zh-CN" altLang="en-US" sz="1600" b="1" dirty="0" smtClean="0">
                <a:solidFill>
                  <a:schemeClr val="accent6">
                    <a:lumMod val="50000"/>
                  </a:schemeClr>
                </a:solidFill>
              </a:rPr>
              <a:t>日</a:t>
            </a:r>
            <a:endParaRPr lang="zh-CN" altLang="en-US" sz="1600" b="1" dirty="0">
              <a:solidFill>
                <a:schemeClr val="accent6">
                  <a:lumMod val="50000"/>
                </a:schemeClr>
              </a:solidFill>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55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22911" cy="68595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6090304" y="4725939"/>
            <a:ext cx="512927" cy="511504"/>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 name="组合 67"/>
          <p:cNvGrpSpPr/>
          <p:nvPr/>
        </p:nvGrpSpPr>
        <p:grpSpPr>
          <a:xfrm>
            <a:off x="7172669" y="4725938"/>
            <a:ext cx="2742930" cy="511504"/>
            <a:chOff x="6339097" y="1573726"/>
            <a:chExt cx="3744416" cy="511504"/>
          </a:xfrm>
          <a:solidFill>
            <a:schemeClr val="accent2"/>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2653075" cy="430928"/>
            </a:xfrm>
            <a:prstGeom prst="rect">
              <a:avLst/>
            </a:prstGeom>
            <a:grpFill/>
          </p:spPr>
          <p:txBody>
            <a:bodyPr wrap="square" lIns="121960" tIns="60980" rIns="121960" bIns="60980">
              <a:spAutoFit/>
            </a:bodyPr>
            <a:lstStyle/>
            <a:p>
              <a:pPr algn="ct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商检</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6090304" y="2637708"/>
            <a:ext cx="512927" cy="511504"/>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71"/>
          <p:cNvGrpSpPr/>
          <p:nvPr/>
        </p:nvGrpSpPr>
        <p:grpSpPr>
          <a:xfrm>
            <a:off x="7148787" y="2637706"/>
            <a:ext cx="2742930" cy="511504"/>
            <a:chOff x="6315199" y="2410178"/>
            <a:chExt cx="3744416" cy="511504"/>
          </a:xfrm>
          <a:solidFill>
            <a:schemeClr val="accent2"/>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4" name="矩形 73"/>
            <p:cNvSpPr/>
            <p:nvPr/>
          </p:nvSpPr>
          <p:spPr>
            <a:xfrm>
              <a:off x="6747248" y="2450466"/>
              <a:ext cx="2653075" cy="430928"/>
            </a:xfrm>
            <a:prstGeom prst="rect">
              <a:avLst/>
            </a:prstGeom>
            <a:grpFill/>
          </p:spPr>
          <p:txBody>
            <a:bodyPr wrap="square" lIns="121960" tIns="60980" rIns="121960" bIns="60980">
              <a:spAutoFit/>
            </a:bodyPr>
            <a:lstStyle/>
            <a:p>
              <a:pPr algn="ct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税务</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6090304" y="1550138"/>
            <a:ext cx="512927" cy="511504"/>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75"/>
          <p:cNvGrpSpPr/>
          <p:nvPr/>
        </p:nvGrpSpPr>
        <p:grpSpPr>
          <a:xfrm>
            <a:off x="7172669" y="1550135"/>
            <a:ext cx="2742930" cy="511504"/>
            <a:chOff x="6339097" y="3296031"/>
            <a:chExt cx="3744416" cy="511504"/>
          </a:xfrm>
          <a:solidFill>
            <a:schemeClr val="accent2"/>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8" name="矩形 77"/>
            <p:cNvSpPr/>
            <p:nvPr/>
          </p:nvSpPr>
          <p:spPr>
            <a:xfrm>
              <a:off x="6723349" y="3336319"/>
              <a:ext cx="2736305" cy="430928"/>
            </a:xfrm>
            <a:prstGeom prst="rect">
              <a:avLst/>
            </a:prstGeom>
            <a:grpFill/>
          </p:spPr>
          <p:txBody>
            <a:bodyPr wrap="square" lIns="121960" tIns="60980" rIns="121960" bIns="60980">
              <a:spAutoFit/>
            </a:bodyPr>
            <a:lstStyle/>
            <a:p>
              <a:pPr algn="ct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关务</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9" name="圆角矩形 78"/>
          <p:cNvSpPr/>
          <p:nvPr/>
        </p:nvSpPr>
        <p:spPr>
          <a:xfrm>
            <a:off x="6090304" y="3717829"/>
            <a:ext cx="512927" cy="511504"/>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79"/>
          <p:cNvGrpSpPr/>
          <p:nvPr/>
        </p:nvGrpSpPr>
        <p:grpSpPr>
          <a:xfrm>
            <a:off x="7172669" y="3717826"/>
            <a:ext cx="2742930" cy="511503"/>
            <a:chOff x="6339097" y="4180903"/>
            <a:chExt cx="3744416" cy="511504"/>
          </a:xfrm>
          <a:solidFill>
            <a:schemeClr val="accent2"/>
          </a:solidFill>
        </p:grpSpPr>
        <p:sp>
          <p:nvSpPr>
            <p:cNvPr id="81" name="圆角矩形 80"/>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2" name="矩形 81"/>
            <p:cNvSpPr/>
            <p:nvPr/>
          </p:nvSpPr>
          <p:spPr>
            <a:xfrm>
              <a:off x="6723349" y="4221882"/>
              <a:ext cx="2736305" cy="430929"/>
            </a:xfrm>
            <a:prstGeom prst="rect">
              <a:avLst/>
            </a:prstGeom>
            <a:grpFill/>
          </p:spPr>
          <p:txBody>
            <a:bodyPr wrap="square" lIns="121960" tIns="60980" rIns="121960" bIns="60980">
              <a:spAutoFit/>
            </a:bodyPr>
            <a:lstStyle/>
            <a:p>
              <a:pPr algn="ct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归类</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anose="020B0503020204020204" pitchFamily="34" charset="-122"/>
                <a:ea typeface="微软雅黑" panose="020B0503020204020204" pitchFamily="34" charset="-122"/>
              </a:rPr>
              <a:t>目录 </a:t>
            </a:r>
            <a:endParaRPr lang="en-US" altLang="zh-CN" sz="4800" b="1" spc="200" dirty="0">
              <a:solidFill>
                <a:schemeClr val="bg1"/>
              </a:solidFill>
              <a:latin typeface="微软雅黑" panose="020B0503020204020204" pitchFamily="34" charset="-122"/>
              <a:ea typeface="微软雅黑" panose="020B0503020204020204" pitchFamily="34" charset="-122"/>
            </a:endParaRPr>
          </a:p>
          <a:p>
            <a:pPr algn="r">
              <a:defRPr/>
            </a:pPr>
            <a:r>
              <a:rPr lang="en-US" altLang="zh-CN" sz="3200" b="1" spc="200" dirty="0">
                <a:solidFill>
                  <a:schemeClr val="bg1"/>
                </a:solidFill>
                <a:latin typeface="微软雅黑" panose="020B0503020204020204" pitchFamily="34" charset="-122"/>
                <a:ea typeface="微软雅黑" panose="020B0503020204020204" pitchFamily="34" charset="-122"/>
              </a:rPr>
              <a:t>CONTENTS</a:t>
            </a:r>
            <a:endParaRPr lang="zh-CN" altLang="en-US" sz="3200" b="1" spc="200" dirty="0">
              <a:solidFill>
                <a:schemeClr val="bg1"/>
              </a:solidFill>
              <a:latin typeface="微软雅黑" panose="020B0503020204020204" pitchFamily="34" charset="-122"/>
              <a:ea typeface="微软雅黑" panose="020B0503020204020204" pitchFamily="34" charset="-122"/>
            </a:endParaRPr>
          </a:p>
        </p:txBody>
      </p:sp>
      <p:sp>
        <p:nvSpPr>
          <p:cNvPr id="88" name="下箭头 87"/>
          <p:cNvSpPr/>
          <p:nvPr/>
        </p:nvSpPr>
        <p:spPr>
          <a:xfrm rot="16200000">
            <a:off x="4912725" y="4602269"/>
            <a:ext cx="576064" cy="679386"/>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7"/>
                                        </p:tgtEl>
                                        <p:attrNameLst>
                                          <p:attrName>style.visibility</p:attrName>
                                        </p:attrNameLst>
                                      </p:cBhvr>
                                      <p:to>
                                        <p:strVal val="visible"/>
                                      </p:to>
                                    </p:set>
                                    <p:anim calcmode="lin" valueType="num">
                                      <p:cBhvr>
                                        <p:cTn id="12" dur="250" fill="hold"/>
                                        <p:tgtEl>
                                          <p:spTgt spid="87"/>
                                        </p:tgtEl>
                                        <p:attrNameLst>
                                          <p:attrName>ppt_x</p:attrName>
                                        </p:attrNameLst>
                                      </p:cBhvr>
                                      <p:tavLst>
                                        <p:tav tm="0">
                                          <p:val>
                                            <p:strVal val="#ppt_x"/>
                                          </p:val>
                                        </p:tav>
                                        <p:tav tm="100000">
                                          <p:val>
                                            <p:strVal val="#ppt_x"/>
                                          </p:val>
                                        </p:tav>
                                      </p:tavLst>
                                    </p:anim>
                                    <p:anim calcmode="lin" valueType="num">
                                      <p:cBhvr>
                                        <p:cTn id="13" dur="250" fill="hold"/>
                                        <p:tgtEl>
                                          <p:spTgt spid="87"/>
                                        </p:tgtEl>
                                        <p:attrNameLst>
                                          <p:attrName>ppt_y</p:attrName>
                                        </p:attrNameLst>
                                      </p:cBhvr>
                                      <p:tavLst>
                                        <p:tav tm="0">
                                          <p:val>
                                            <p:strVal val="#ppt_y-#ppt_h/2"/>
                                          </p:val>
                                        </p:tav>
                                        <p:tav tm="100000">
                                          <p:val>
                                            <p:strVal val="#ppt_y"/>
                                          </p:val>
                                        </p:tav>
                                      </p:tavLst>
                                    </p:anim>
                                    <p:anim calcmode="lin" valueType="num">
                                      <p:cBhvr>
                                        <p:cTn id="14" dur="250" fill="hold"/>
                                        <p:tgtEl>
                                          <p:spTgt spid="87"/>
                                        </p:tgtEl>
                                        <p:attrNameLst>
                                          <p:attrName>ppt_w</p:attrName>
                                        </p:attrNameLst>
                                      </p:cBhvr>
                                      <p:tavLst>
                                        <p:tav tm="0">
                                          <p:val>
                                            <p:strVal val="#ppt_w"/>
                                          </p:val>
                                        </p:tav>
                                        <p:tav tm="100000">
                                          <p:val>
                                            <p:strVal val="#ppt_w"/>
                                          </p:val>
                                        </p:tav>
                                      </p:tavLst>
                                    </p:anim>
                                    <p:anim calcmode="lin" valueType="num">
                                      <p:cBhvr>
                                        <p:cTn id="15" dur="250" fill="hold"/>
                                        <p:tgtEl>
                                          <p:spTgt spid="8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childTnLst>
                                </p:cTn>
                              </p:par>
                              <p:par>
                                <p:cTn id="20" presetID="56" presetClass="path" presetSubtype="0" accel="50000" decel="50000" fill="hold" grpId="1" nodeType="withEffect">
                                  <p:stCondLst>
                                    <p:cond delay="0"/>
                                  </p:stCondLst>
                                  <p:childTnLst>
                                    <p:animMotion origin="layout" path="M -0.03737 0.04121 L -6.25E-7 -3.33333E-6 " pathEditMode="relative" rAng="0" ptsTypes="AA">
                                      <p:cBhvr>
                                        <p:cTn id="21" dur="700" fill="hold"/>
                                        <p:tgtEl>
                                          <p:spTgt spid="67"/>
                                        </p:tgtEl>
                                        <p:attrNameLst>
                                          <p:attrName>ppt_x</p:attrName>
                                          <p:attrName>ppt_y</p:attrName>
                                        </p:attrNameLst>
                                      </p:cBhvr>
                                      <p:rCtr x="1862" y="-2060"/>
                                    </p:animMotion>
                                  </p:childTnLst>
                                </p:cTn>
                              </p:par>
                              <p:par>
                                <p:cTn id="22" presetID="22" presetClass="entr" presetSubtype="8" fill="hold" nodeType="withEffect">
                                  <p:stCondLst>
                                    <p:cond delay="25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childTnLst>
                                </p:cTn>
                              </p:par>
                              <p:par>
                                <p:cTn id="28" presetID="56" presetClass="path" presetSubtype="0" accel="50000" decel="50000" fill="hold" grpId="1" nodeType="withEffect">
                                  <p:stCondLst>
                                    <p:cond delay="250"/>
                                  </p:stCondLst>
                                  <p:childTnLst>
                                    <p:animMotion origin="layout" path="M -0.03737 0.0412 L -6.25E-7 2.96296E-6 " pathEditMode="relative" rAng="0" ptsTypes="AA">
                                      <p:cBhvr>
                                        <p:cTn id="29" dur="700" fill="hold"/>
                                        <p:tgtEl>
                                          <p:spTgt spid="71"/>
                                        </p:tgtEl>
                                        <p:attrNameLst>
                                          <p:attrName>ppt_x</p:attrName>
                                          <p:attrName>ppt_y</p:attrName>
                                        </p:attrNameLst>
                                      </p:cBhvr>
                                      <p:rCtr x="1862" y="-2060"/>
                                    </p:animMotion>
                                  </p:childTnLst>
                                </p:cTn>
                              </p:par>
                              <p:par>
                                <p:cTn id="30" presetID="22" presetClass="entr" presetSubtype="8" fill="hold" nodeType="withEffect">
                                  <p:stCondLst>
                                    <p:cond delay="50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1000"/>
                                        <p:tgtEl>
                                          <p:spTgt spid="75"/>
                                        </p:tgtEl>
                                      </p:cBhvr>
                                    </p:animEffect>
                                  </p:childTnLst>
                                </p:cTn>
                              </p:par>
                              <p:par>
                                <p:cTn id="36" presetID="56" presetClass="path" presetSubtype="0" accel="50000" decel="50000" fill="hold" grpId="1" nodeType="withEffect">
                                  <p:stCondLst>
                                    <p:cond delay="500"/>
                                  </p:stCondLst>
                                  <p:childTnLst>
                                    <p:animMotion origin="layout" path="M -0.03737 0.0412 L -6.25E-7 -7.40741E-7 " pathEditMode="relative" rAng="0" ptsTypes="AA">
                                      <p:cBhvr>
                                        <p:cTn id="37" dur="700" fill="hold"/>
                                        <p:tgtEl>
                                          <p:spTgt spid="75"/>
                                        </p:tgtEl>
                                        <p:attrNameLst>
                                          <p:attrName>ppt_x</p:attrName>
                                          <p:attrName>ppt_y</p:attrName>
                                        </p:attrNameLst>
                                      </p:cBhvr>
                                      <p:rCtr x="1862" y="-2060"/>
                                    </p:animMotion>
                                  </p:childTnLst>
                                </p:cTn>
                              </p:par>
                              <p:par>
                                <p:cTn id="38" presetID="22" presetClass="entr" presetSubtype="8" fill="hold" nodeType="withEffect">
                                  <p:stCondLst>
                                    <p:cond delay="750"/>
                                  </p:stCondLst>
                                  <p:childTnLst>
                                    <p:set>
                                      <p:cBhvr>
                                        <p:cTn id="39" dur="1" fill="hold">
                                          <p:stCondLst>
                                            <p:cond delay="0"/>
                                          </p:stCondLst>
                                        </p:cTn>
                                        <p:tgtEl>
                                          <p:spTgt spid="5"/>
                                        </p:tgtEl>
                                        <p:attrNameLst>
                                          <p:attrName>style.visibility</p:attrName>
                                        </p:attrNameLst>
                                      </p:cBhvr>
                                      <p:to>
                                        <p:strVal val="visible"/>
                                      </p:to>
                                    </p:set>
                                    <p:animEffect transition="in" filter="wipe(left)">
                                      <p:cBhvr>
                                        <p:cTn id="40" dur="500"/>
                                        <p:tgtEl>
                                          <p:spTgt spid="5"/>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1000"/>
                                        <p:tgtEl>
                                          <p:spTgt spid="79"/>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79"/>
                                        </p:tgtEl>
                                        <p:attrNameLst>
                                          <p:attrName>ppt_x</p:attrName>
                                          <p:attrName>ppt_y</p:attrName>
                                        </p:attrNameLst>
                                      </p:cBhvr>
                                      <p:rCtr x="1862" y="-2060"/>
                                    </p:animMotion>
                                  </p:childTnLst>
                                </p:cTn>
                              </p:par>
                              <p:par>
                                <p:cTn id="46" presetID="22" presetClass="entr" presetSubtype="8" fill="hold" nodeType="withEffect">
                                  <p:stCondLst>
                                    <p:cond delay="100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3400"/>
                            </p:stCondLst>
                            <p:childTnLst>
                              <p:par>
                                <p:cTn id="50" presetID="2" presetClass="entr" presetSubtype="8" fill="hold" grpId="0" nodeType="afterEffect">
                                  <p:stCondLst>
                                    <p:cond delay="0"/>
                                  </p:stCondLst>
                                  <p:childTnLst>
                                    <p:set>
                                      <p:cBhvr>
                                        <p:cTn id="51" dur="1" fill="hold">
                                          <p:stCondLst>
                                            <p:cond delay="0"/>
                                          </p:stCondLst>
                                        </p:cTn>
                                        <p:tgtEl>
                                          <p:spTgt spid="88"/>
                                        </p:tgtEl>
                                        <p:attrNameLst>
                                          <p:attrName>style.visibility</p:attrName>
                                        </p:attrNameLst>
                                      </p:cBhvr>
                                      <p:to>
                                        <p:strVal val="visible"/>
                                      </p:to>
                                    </p:set>
                                    <p:anim calcmode="lin" valueType="num">
                                      <p:cBhvr additive="base">
                                        <p:cTn id="52" dur="500" fill="hold"/>
                                        <p:tgtEl>
                                          <p:spTgt spid="88"/>
                                        </p:tgtEl>
                                        <p:attrNameLst>
                                          <p:attrName>ppt_x</p:attrName>
                                        </p:attrNameLst>
                                      </p:cBhvr>
                                      <p:tavLst>
                                        <p:tav tm="0">
                                          <p:val>
                                            <p:strVal val="0-#ppt_w/2"/>
                                          </p:val>
                                        </p:tav>
                                        <p:tav tm="100000">
                                          <p:val>
                                            <p:strVal val="#ppt_x"/>
                                          </p:val>
                                        </p:tav>
                                      </p:tavLst>
                                    </p:anim>
                                    <p:anim calcmode="lin" valueType="num">
                                      <p:cBhvr additive="base">
                                        <p:cTn id="53" dur="500" fill="hold"/>
                                        <p:tgtEl>
                                          <p:spTgt spid="88"/>
                                        </p:tgtEl>
                                        <p:attrNameLst>
                                          <p:attrName>ppt_y</p:attrName>
                                        </p:attrNameLst>
                                      </p:cBhvr>
                                      <p:tavLst>
                                        <p:tav tm="0">
                                          <p:val>
                                            <p:strVal val="#ppt_y"/>
                                          </p:val>
                                        </p:tav>
                                        <p:tav tm="100000">
                                          <p:val>
                                            <p:strVal val="#ppt_y"/>
                                          </p:val>
                                        </p:tav>
                                      </p:tavLst>
                                    </p:anim>
                                  </p:childTnLst>
                                </p:cTn>
                              </p:par>
                            </p:childTnLst>
                          </p:cTn>
                        </p:par>
                        <p:par>
                          <p:cTn id="54" fill="hold">
                            <p:stCondLst>
                              <p:cond delay="3900"/>
                            </p:stCondLst>
                            <p:childTnLst>
                              <p:par>
                                <p:cTn id="55" presetID="26" presetClass="emph" presetSubtype="0" fill="hold" grpId="2" nodeType="afterEffect">
                                  <p:stCondLst>
                                    <p:cond delay="0"/>
                                  </p:stCondLst>
                                  <p:childTnLst>
                                    <p:animEffect transition="out" filter="fade">
                                      <p:cBhvr>
                                        <p:cTn id="56" dur="500" tmFilter="0, 0; .2, .5; .8, .5; 1, 0"/>
                                        <p:tgtEl>
                                          <p:spTgt spid="67"/>
                                        </p:tgtEl>
                                      </p:cBhvr>
                                    </p:animEffect>
                                    <p:animScale>
                                      <p:cBhvr>
                                        <p:cTn id="57" dur="250" autoRev="1" fill="hold"/>
                                        <p:tgtEl>
                                          <p:spTgt spid="67"/>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3"/>
                                        </p:tgtEl>
                                      </p:cBhvr>
                                    </p:animEffect>
                                    <p:animScale>
                                      <p:cBhvr>
                                        <p:cTn id="60"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7" grpId="0" animBg="1"/>
      <p:bldP spid="67" grpId="1" animBg="1"/>
      <p:bldP spid="67" grpId="2" animBg="1"/>
      <p:bldP spid="71" grpId="0" animBg="1"/>
      <p:bldP spid="71" grpId="1" animBg="1"/>
      <p:bldP spid="75" grpId="0" animBg="1"/>
      <p:bldP spid="75" grpId="1" animBg="1"/>
      <p:bldP spid="79" grpId="0" animBg="1"/>
      <p:bldP spid="79" grpId="1" animBg="1"/>
      <p:bldP spid="87" grpId="0"/>
      <p:bldP spid="8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3" name="矩形 2"/>
          <p:cNvSpPr/>
          <p:nvPr/>
        </p:nvSpPr>
        <p:spPr>
          <a:xfrm>
            <a:off x="1778695" y="693490"/>
            <a:ext cx="8594203" cy="1200329"/>
          </a:xfrm>
          <a:prstGeom prst="rect">
            <a:avLst/>
          </a:prstGeom>
        </p:spPr>
        <p:txBody>
          <a:bodyPr wrap="square">
            <a:spAutoFit/>
          </a:bodyPr>
          <a:lstStyle/>
          <a:p>
            <a:pPr algn="ctr"/>
            <a:r>
              <a:rPr lang="zh-CN" altLang="en-US" b="1" dirty="0" smtClean="0">
                <a:solidFill>
                  <a:schemeClr val="accent2"/>
                </a:solidFill>
              </a:rPr>
              <a:t>国家质量监督检验检疫总局</a:t>
            </a:r>
            <a:endParaRPr lang="en-US" altLang="zh-CN" b="1" dirty="0" smtClean="0">
              <a:solidFill>
                <a:schemeClr val="accent2"/>
              </a:solidFill>
            </a:endParaRPr>
          </a:p>
          <a:p>
            <a:pPr algn="ctr"/>
            <a:r>
              <a:rPr lang="en-US" altLang="zh-CN" b="1" dirty="0" smtClean="0">
                <a:solidFill>
                  <a:schemeClr val="accent2"/>
                </a:solidFill>
              </a:rPr>
              <a:t>《</a:t>
            </a:r>
            <a:r>
              <a:rPr lang="zh-CN" altLang="en-US" b="1" dirty="0" smtClean="0">
                <a:solidFill>
                  <a:schemeClr val="accent2"/>
                </a:solidFill>
              </a:rPr>
              <a:t>质检总局关于发布</a:t>
            </a:r>
            <a:r>
              <a:rPr lang="en-US" altLang="zh-CN" b="1" dirty="0" smtClean="0">
                <a:solidFill>
                  <a:schemeClr val="accent2"/>
                </a:solidFill>
              </a:rPr>
              <a:t>2017</a:t>
            </a:r>
            <a:r>
              <a:rPr lang="zh-CN" altLang="en-US" b="1" dirty="0" smtClean="0">
                <a:solidFill>
                  <a:schemeClr val="accent2"/>
                </a:solidFill>
              </a:rPr>
              <a:t>年产品质量国家监督抽查计划的公告</a:t>
            </a:r>
            <a:r>
              <a:rPr lang="en-US" altLang="zh-CN" b="1" dirty="0" smtClean="0">
                <a:solidFill>
                  <a:schemeClr val="accent2"/>
                </a:solidFill>
              </a:rPr>
              <a:t>》</a:t>
            </a:r>
          </a:p>
          <a:p>
            <a:pPr algn="ctr"/>
            <a:r>
              <a:rPr lang="zh-CN" altLang="en-US" b="1" dirty="0" smtClean="0">
                <a:solidFill>
                  <a:schemeClr val="accent2"/>
                </a:solidFill>
              </a:rPr>
              <a:t>（</a:t>
            </a:r>
            <a:r>
              <a:rPr lang="en-US" altLang="zh-CN" b="1" dirty="0" smtClean="0">
                <a:solidFill>
                  <a:schemeClr val="accent2"/>
                </a:solidFill>
              </a:rPr>
              <a:t>2016</a:t>
            </a:r>
            <a:r>
              <a:rPr lang="zh-CN" altLang="en-US" b="1" dirty="0" smtClean="0">
                <a:solidFill>
                  <a:schemeClr val="accent2"/>
                </a:solidFill>
              </a:rPr>
              <a:t>年第</a:t>
            </a:r>
            <a:r>
              <a:rPr lang="en-US" altLang="zh-CN" b="1" dirty="0" smtClean="0">
                <a:solidFill>
                  <a:schemeClr val="accent2"/>
                </a:solidFill>
              </a:rPr>
              <a:t>132</a:t>
            </a:r>
            <a:r>
              <a:rPr lang="zh-CN" altLang="en-US" b="1" dirty="0" smtClean="0">
                <a:solidFill>
                  <a:schemeClr val="accent2"/>
                </a:solidFill>
              </a:rPr>
              <a:t>号）</a:t>
            </a:r>
            <a:endParaRPr lang="zh-CN" altLang="en-US" b="1" dirty="0">
              <a:solidFill>
                <a:schemeClr val="accent2"/>
              </a:solidFill>
            </a:endParaRPr>
          </a:p>
        </p:txBody>
      </p:sp>
      <p:sp>
        <p:nvSpPr>
          <p:cNvPr id="4"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商检</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5" name="矩形 4"/>
          <p:cNvSpPr/>
          <p:nvPr/>
        </p:nvSpPr>
        <p:spPr>
          <a:xfrm>
            <a:off x="770583" y="2061642"/>
            <a:ext cx="10657183" cy="2977738"/>
          </a:xfrm>
          <a:prstGeom prst="rect">
            <a:avLst/>
          </a:prstGeom>
        </p:spPr>
        <p:txBody>
          <a:bodyPr wrap="square">
            <a:spAutoFit/>
          </a:bodyPr>
          <a:lstStyle/>
          <a:p>
            <a:pPr>
              <a:lnSpc>
                <a:spcPts val="2500"/>
              </a:lnSpc>
            </a:pPr>
            <a:r>
              <a:rPr lang="zh-CN" altLang="en-US" sz="1600" b="1" dirty="0" smtClean="0"/>
              <a:t>         为提高产品质量国家监督抽查效能，更好服务民生，促进质量社会共治，</a:t>
            </a:r>
            <a:r>
              <a:rPr lang="en-US" altLang="zh-CN" sz="1600" b="1" dirty="0" smtClean="0"/>
              <a:t>2016</a:t>
            </a:r>
            <a:r>
              <a:rPr lang="zh-CN" altLang="en-US" sz="1600" b="1" dirty="0" smtClean="0"/>
              <a:t>年</a:t>
            </a:r>
            <a:r>
              <a:rPr lang="en-US" altLang="zh-CN" sz="1600" b="1" dirty="0" smtClean="0"/>
              <a:t>9</a:t>
            </a:r>
            <a:r>
              <a:rPr lang="zh-CN" altLang="en-US" sz="1600" b="1" dirty="0" smtClean="0"/>
              <a:t>月，质检总局面向社会公众公开征集</a:t>
            </a:r>
            <a:r>
              <a:rPr lang="en-US" altLang="zh-CN" sz="1600" b="1" dirty="0" smtClean="0"/>
              <a:t>2017</a:t>
            </a:r>
            <a:r>
              <a:rPr lang="zh-CN" altLang="en-US" sz="1600" b="1" dirty="0" smtClean="0"/>
              <a:t>年产品质量国家监督抽查产品目录建议。截至</a:t>
            </a:r>
            <a:r>
              <a:rPr lang="en-US" altLang="zh-CN" sz="1600" b="1" dirty="0" smtClean="0"/>
              <a:t>2016</a:t>
            </a:r>
            <a:r>
              <a:rPr lang="zh-CN" altLang="en-US" sz="1600" b="1" dirty="0" smtClean="0"/>
              <a:t>年</a:t>
            </a:r>
            <a:r>
              <a:rPr lang="en-US" altLang="zh-CN" sz="1600" b="1" dirty="0" smtClean="0"/>
              <a:t>10</a:t>
            </a:r>
            <a:r>
              <a:rPr lang="zh-CN" altLang="en-US" sz="1600" b="1" dirty="0" smtClean="0"/>
              <a:t>月底，质检总局共收到公众网络投票</a:t>
            </a:r>
            <a:r>
              <a:rPr lang="en-US" altLang="zh-CN" sz="1600" b="1" dirty="0" smtClean="0"/>
              <a:t>131.7</a:t>
            </a:r>
            <a:r>
              <a:rPr lang="zh-CN" altLang="en-US" sz="1600" b="1" dirty="0" smtClean="0"/>
              <a:t>万票，以及</a:t>
            </a:r>
            <a:r>
              <a:rPr lang="en-US" altLang="zh-CN" sz="1600" b="1" dirty="0" smtClean="0"/>
              <a:t>67</a:t>
            </a:r>
            <a:r>
              <a:rPr lang="zh-CN" altLang="en-US" sz="1600" b="1" dirty="0" smtClean="0"/>
              <a:t>家单位的</a:t>
            </a:r>
            <a:r>
              <a:rPr lang="en-US" altLang="zh-CN" sz="1600" b="1" dirty="0" smtClean="0"/>
              <a:t>639</a:t>
            </a:r>
            <a:r>
              <a:rPr lang="zh-CN" altLang="en-US" sz="1600" b="1" dirty="0" smtClean="0"/>
              <a:t>条建议，涉及日用及纺织品、电子电器、轻工产品、建筑和装饰装修材料、农业生产资料、机械及安防产品、电工及材料产品、食品相关产品等</a:t>
            </a:r>
            <a:r>
              <a:rPr lang="en-US" altLang="zh-CN" sz="1600" b="1" dirty="0" smtClean="0"/>
              <a:t>8</a:t>
            </a:r>
            <a:r>
              <a:rPr lang="zh-CN" altLang="en-US" sz="1600" b="1" dirty="0" smtClean="0"/>
              <a:t>大类产品。</a:t>
            </a:r>
          </a:p>
          <a:p>
            <a:pPr>
              <a:lnSpc>
                <a:spcPts val="2500"/>
              </a:lnSpc>
            </a:pPr>
            <a:endParaRPr lang="zh-CN" altLang="en-US" sz="1600" b="1" dirty="0" smtClean="0"/>
          </a:p>
          <a:p>
            <a:pPr>
              <a:lnSpc>
                <a:spcPts val="2500"/>
              </a:lnSpc>
            </a:pPr>
            <a:r>
              <a:rPr lang="zh-CN" altLang="en-US" sz="1600" b="1" dirty="0" smtClean="0"/>
              <a:t>         根据</a:t>
            </a:r>
            <a:r>
              <a:rPr lang="en-US" altLang="zh-CN" sz="1600" b="1" dirty="0" smtClean="0"/>
              <a:t>《</a:t>
            </a:r>
            <a:r>
              <a:rPr lang="zh-CN" altLang="en-US" sz="1600" b="1" dirty="0" smtClean="0"/>
              <a:t>中华人民共和国产品质量法</a:t>
            </a:r>
            <a:r>
              <a:rPr lang="en-US" altLang="zh-CN" sz="1600" b="1" dirty="0" smtClean="0"/>
              <a:t>》《</a:t>
            </a:r>
            <a:r>
              <a:rPr lang="zh-CN" altLang="en-US" sz="1600" b="1" dirty="0" smtClean="0"/>
              <a:t>产品质量监督抽查管理办法</a:t>
            </a:r>
            <a:r>
              <a:rPr lang="en-US" altLang="zh-CN" sz="1600" b="1" dirty="0" smtClean="0"/>
              <a:t>》</a:t>
            </a:r>
            <a:r>
              <a:rPr lang="zh-CN" altLang="en-US" sz="1600" b="1" dirty="0" smtClean="0"/>
              <a:t>等法律法规的规定，质检总局结合现有财政专项经费规模、现行标准情况和检验检测技术能力，充分采纳公众意见，将网络投票中公众关注度较高的产品全部纳入国家监督抽查计划，突出涉及人体健康和人身、财产安全的产品，影响国计民生的重要工业产品以及消费者、有关组织反映有质量问题的重点产品，组织制定了</a:t>
            </a:r>
            <a:r>
              <a:rPr lang="en-US" altLang="zh-CN" sz="1600" b="1" dirty="0" smtClean="0"/>
              <a:t>《2017</a:t>
            </a:r>
            <a:r>
              <a:rPr lang="zh-CN" altLang="en-US" sz="1600" b="1" dirty="0" smtClean="0"/>
              <a:t>年产品质量国家监督抽查计划</a:t>
            </a:r>
            <a:r>
              <a:rPr lang="en-US" altLang="zh-CN" sz="1600" b="1" dirty="0" smtClean="0"/>
              <a:t>》</a:t>
            </a:r>
            <a:r>
              <a:rPr lang="zh-CN" altLang="en-US" sz="1600" b="1" dirty="0" smtClean="0"/>
              <a:t>，现予以发布。</a:t>
            </a:r>
            <a:endParaRPr lang="zh-CN" altLang="en-US" sz="1600" b="1"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3"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商检</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4" name="矩形 3"/>
          <p:cNvSpPr/>
          <p:nvPr/>
        </p:nvSpPr>
        <p:spPr>
          <a:xfrm>
            <a:off x="842591" y="1269554"/>
            <a:ext cx="10441160" cy="4901342"/>
          </a:xfrm>
          <a:prstGeom prst="rect">
            <a:avLst/>
          </a:prstGeom>
        </p:spPr>
        <p:txBody>
          <a:bodyPr wrap="square">
            <a:spAutoFit/>
          </a:bodyPr>
          <a:lstStyle/>
          <a:p>
            <a:pPr>
              <a:lnSpc>
                <a:spcPts val="2500"/>
              </a:lnSpc>
            </a:pPr>
            <a:r>
              <a:rPr lang="en-US" altLang="zh-CN" sz="1600" b="1" dirty="0" smtClean="0"/>
              <a:t>       《2017</a:t>
            </a:r>
            <a:r>
              <a:rPr lang="zh-CN" altLang="en-US" sz="1600" b="1" dirty="0" smtClean="0"/>
              <a:t>年产品质量国家监督抽查计划</a:t>
            </a:r>
            <a:r>
              <a:rPr lang="en-US" altLang="zh-CN" sz="1600" b="1" dirty="0" smtClean="0"/>
              <a:t>》</a:t>
            </a:r>
            <a:r>
              <a:rPr lang="zh-CN" altLang="en-US" sz="1600" b="1" dirty="0" smtClean="0"/>
              <a:t>共涉及</a:t>
            </a:r>
            <a:r>
              <a:rPr lang="en-US" altLang="zh-CN" sz="1600" b="1" dirty="0" smtClean="0"/>
              <a:t>147</a:t>
            </a:r>
            <a:r>
              <a:rPr lang="zh-CN" altLang="en-US" sz="1600" b="1" dirty="0" smtClean="0"/>
              <a:t>种产品，包括日用及纺织品</a:t>
            </a:r>
            <a:r>
              <a:rPr lang="en-US" altLang="zh-CN" sz="1600" b="1" dirty="0" smtClean="0"/>
              <a:t>18</a:t>
            </a:r>
            <a:r>
              <a:rPr lang="zh-CN" altLang="en-US" sz="1600" b="1" dirty="0" smtClean="0"/>
              <a:t>种、电子电器产品</a:t>
            </a:r>
            <a:r>
              <a:rPr lang="en-US" altLang="zh-CN" sz="1600" b="1" dirty="0" smtClean="0"/>
              <a:t>29</a:t>
            </a:r>
            <a:r>
              <a:rPr lang="zh-CN" altLang="en-US" sz="1600" b="1" dirty="0" smtClean="0"/>
              <a:t>种、轻工产品</a:t>
            </a:r>
            <a:r>
              <a:rPr lang="en-US" altLang="zh-CN" sz="1600" b="1" dirty="0" smtClean="0"/>
              <a:t>18</a:t>
            </a:r>
            <a:r>
              <a:rPr lang="zh-CN" altLang="en-US" sz="1600" b="1" dirty="0" smtClean="0"/>
              <a:t>种、建筑和装饰装修材料</a:t>
            </a:r>
            <a:r>
              <a:rPr lang="en-US" altLang="zh-CN" sz="1600" b="1" dirty="0" smtClean="0"/>
              <a:t>26</a:t>
            </a:r>
            <a:r>
              <a:rPr lang="zh-CN" altLang="en-US" sz="1600" b="1" dirty="0" smtClean="0"/>
              <a:t>种、农业生产资料</a:t>
            </a:r>
            <a:r>
              <a:rPr lang="en-US" altLang="zh-CN" sz="1600" b="1" dirty="0" smtClean="0"/>
              <a:t>11</a:t>
            </a:r>
            <a:r>
              <a:rPr lang="zh-CN" altLang="en-US" sz="1600" b="1" dirty="0" smtClean="0"/>
              <a:t>种、机械及安防产品</a:t>
            </a:r>
            <a:r>
              <a:rPr lang="en-US" altLang="zh-CN" sz="1600" b="1" dirty="0" smtClean="0"/>
              <a:t>20</a:t>
            </a:r>
            <a:r>
              <a:rPr lang="zh-CN" altLang="en-US" sz="1600" b="1" dirty="0" smtClean="0"/>
              <a:t>种、电工及材料产品</a:t>
            </a:r>
            <a:r>
              <a:rPr lang="en-US" altLang="zh-CN" sz="1600" b="1" dirty="0" smtClean="0"/>
              <a:t>22</a:t>
            </a:r>
            <a:r>
              <a:rPr lang="zh-CN" altLang="en-US" sz="1600" b="1" dirty="0" smtClean="0"/>
              <a:t>种、食品相关产品</a:t>
            </a:r>
            <a:r>
              <a:rPr lang="en-US" altLang="zh-CN" sz="1600" b="1" dirty="0" smtClean="0"/>
              <a:t>3</a:t>
            </a:r>
            <a:r>
              <a:rPr lang="zh-CN" altLang="en-US" sz="1600" b="1" dirty="0" smtClean="0"/>
              <a:t>种。监督抽查将采取季度抽查、专项抽查和联动抽查</a:t>
            </a:r>
            <a:r>
              <a:rPr lang="en-US" altLang="zh-CN" sz="1600" b="1" dirty="0" smtClean="0"/>
              <a:t>3</a:t>
            </a:r>
            <a:r>
              <a:rPr lang="zh-CN" altLang="en-US" sz="1600" b="1" dirty="0" smtClean="0"/>
              <a:t>种形式组织开展，抽查对象包括生产企业、经销企业和网络销售企业。在按计划对上述</a:t>
            </a:r>
            <a:r>
              <a:rPr lang="en-US" altLang="zh-CN" sz="1600" b="1" dirty="0" smtClean="0"/>
              <a:t>147</a:t>
            </a:r>
            <a:r>
              <a:rPr lang="zh-CN" altLang="en-US" sz="1600" b="1" dirty="0" smtClean="0"/>
              <a:t>种产品开展国家监督抽查的同时，质检总局也将根据工作需要，组织对计划外的产品开展专项监督抽查。</a:t>
            </a:r>
          </a:p>
          <a:p>
            <a:pPr>
              <a:lnSpc>
                <a:spcPts val="2500"/>
              </a:lnSpc>
            </a:pPr>
            <a:endParaRPr lang="zh-CN" altLang="en-US" sz="1600" b="1" dirty="0" smtClean="0"/>
          </a:p>
          <a:p>
            <a:pPr>
              <a:lnSpc>
                <a:spcPts val="2500"/>
              </a:lnSpc>
            </a:pPr>
            <a:r>
              <a:rPr lang="en-US" altLang="zh-CN" sz="1600" b="1" dirty="0" smtClean="0"/>
              <a:t>          2017</a:t>
            </a:r>
            <a:r>
              <a:rPr lang="zh-CN" altLang="en-US" sz="1600" b="1" dirty="0" smtClean="0"/>
              <a:t>年，质检总局将依法履职，按照抽查计划认真组织开展产品质量国家监督抽查，对社会公开发布产品质量国家监督抽查结果，并将对产品质量违法违规行为依法进行处理。</a:t>
            </a:r>
          </a:p>
          <a:p>
            <a:pPr>
              <a:lnSpc>
                <a:spcPts val="2500"/>
              </a:lnSpc>
            </a:pPr>
            <a:endParaRPr lang="zh-CN" altLang="en-US" sz="1600" b="1" dirty="0" smtClean="0"/>
          </a:p>
          <a:p>
            <a:pPr>
              <a:lnSpc>
                <a:spcPts val="2500"/>
              </a:lnSpc>
            </a:pPr>
            <a:r>
              <a:rPr lang="zh-CN" altLang="en-US" sz="1600" b="1" dirty="0" smtClean="0">
                <a:hlinkClick r:id="rId3" action="ppaction://hlinkfile"/>
              </a:rPr>
              <a:t>附件：</a:t>
            </a:r>
            <a:r>
              <a:rPr lang="en-US" altLang="zh-CN" sz="1600" b="1" dirty="0" smtClean="0">
                <a:hlinkClick r:id="rId3" action="ppaction://hlinkfile"/>
              </a:rPr>
              <a:t>2017</a:t>
            </a:r>
            <a:r>
              <a:rPr lang="zh-CN" altLang="en-US" sz="1600" b="1" dirty="0" smtClean="0">
                <a:hlinkClick r:id="rId3" action="ppaction://hlinkfile"/>
              </a:rPr>
              <a:t>年产品质量国家监督抽查计划</a:t>
            </a:r>
            <a:endParaRPr lang="zh-CN" altLang="en-US" sz="1600" b="1" dirty="0" smtClean="0"/>
          </a:p>
          <a:p>
            <a:pPr>
              <a:lnSpc>
                <a:spcPts val="2500"/>
              </a:lnSpc>
            </a:pPr>
            <a:endParaRPr lang="zh-CN" altLang="en-US" sz="1600" b="1" dirty="0" smtClean="0"/>
          </a:p>
          <a:p>
            <a:pPr>
              <a:lnSpc>
                <a:spcPts val="2500"/>
              </a:lnSpc>
            </a:pPr>
            <a:r>
              <a:rPr lang="zh-CN" altLang="en-US" sz="1600" b="1" dirty="0" smtClean="0"/>
              <a:t> </a:t>
            </a:r>
          </a:p>
          <a:p>
            <a:pPr algn="r">
              <a:lnSpc>
                <a:spcPts val="2500"/>
              </a:lnSpc>
            </a:pPr>
            <a:endParaRPr lang="zh-CN" altLang="en-US" sz="1600" b="1" dirty="0" smtClean="0"/>
          </a:p>
          <a:p>
            <a:pPr algn="r">
              <a:lnSpc>
                <a:spcPts val="2500"/>
              </a:lnSpc>
            </a:pPr>
            <a:r>
              <a:rPr lang="zh-CN" altLang="en-US" sz="1600" b="1" dirty="0" smtClean="0"/>
              <a:t>质检总局</a:t>
            </a:r>
          </a:p>
          <a:p>
            <a:pPr algn="r">
              <a:lnSpc>
                <a:spcPts val="2500"/>
              </a:lnSpc>
            </a:pPr>
            <a:r>
              <a:rPr lang="en-US" altLang="zh-CN" sz="1600" b="1" dirty="0" smtClean="0"/>
              <a:t>2016</a:t>
            </a:r>
            <a:r>
              <a:rPr lang="zh-CN" altLang="en-US" sz="1600" b="1" dirty="0" smtClean="0"/>
              <a:t>年</a:t>
            </a:r>
            <a:r>
              <a:rPr lang="en-US" altLang="zh-CN" sz="1600" b="1" dirty="0" smtClean="0"/>
              <a:t>12</a:t>
            </a:r>
            <a:r>
              <a:rPr lang="zh-CN" altLang="en-US" sz="1600" b="1" dirty="0" smtClean="0"/>
              <a:t>月</a:t>
            </a:r>
            <a:r>
              <a:rPr lang="en-US" altLang="zh-CN" sz="1600" b="1" dirty="0" smtClean="0"/>
              <a:t>30</a:t>
            </a:r>
            <a:r>
              <a:rPr lang="zh-CN" altLang="en-US" sz="1600" b="1" dirty="0" smtClean="0"/>
              <a:t>日</a:t>
            </a:r>
            <a:endParaRPr lang="zh-CN" altLang="en-US" sz="1600" b="1"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3"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商检</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4" name="矩形 3"/>
          <p:cNvSpPr/>
          <p:nvPr/>
        </p:nvSpPr>
        <p:spPr>
          <a:xfrm>
            <a:off x="1850703" y="765498"/>
            <a:ext cx="8928992" cy="1200329"/>
          </a:xfrm>
          <a:prstGeom prst="rect">
            <a:avLst/>
          </a:prstGeom>
        </p:spPr>
        <p:txBody>
          <a:bodyPr wrap="square">
            <a:spAutoFit/>
          </a:bodyPr>
          <a:lstStyle/>
          <a:p>
            <a:pPr algn="ctr"/>
            <a:r>
              <a:rPr lang="zh-CN" altLang="en-US" b="1" dirty="0" smtClean="0">
                <a:solidFill>
                  <a:schemeClr val="accent2"/>
                </a:solidFill>
              </a:rPr>
              <a:t>国家质量监督检验检疫总局</a:t>
            </a:r>
            <a:endParaRPr lang="en-US" altLang="zh-CN" b="1" dirty="0" smtClean="0">
              <a:solidFill>
                <a:schemeClr val="accent2"/>
              </a:solidFill>
            </a:endParaRPr>
          </a:p>
          <a:p>
            <a:pPr algn="ctr"/>
            <a:r>
              <a:rPr lang="en-US" altLang="zh-CN" b="1" dirty="0" smtClean="0">
                <a:solidFill>
                  <a:schemeClr val="accent2"/>
                </a:solidFill>
              </a:rPr>
              <a:t>《</a:t>
            </a:r>
            <a:r>
              <a:rPr lang="zh-CN" altLang="en-US" b="1" dirty="0" smtClean="0">
                <a:solidFill>
                  <a:schemeClr val="accent2"/>
                </a:solidFill>
              </a:rPr>
              <a:t>质检总局关于明确进口木及软木废料检验监管有关问题的公告</a:t>
            </a:r>
            <a:r>
              <a:rPr lang="en-US" altLang="zh-CN" b="1" dirty="0" smtClean="0">
                <a:solidFill>
                  <a:schemeClr val="accent2"/>
                </a:solidFill>
              </a:rPr>
              <a:t>》</a:t>
            </a:r>
          </a:p>
          <a:p>
            <a:pPr algn="ctr"/>
            <a:r>
              <a:rPr lang="en-US" altLang="zh-CN" b="1" dirty="0" smtClean="0">
                <a:solidFill>
                  <a:schemeClr val="accent2"/>
                </a:solidFill>
              </a:rPr>
              <a:t>(2017</a:t>
            </a:r>
            <a:r>
              <a:rPr lang="zh-CN" altLang="en-US" b="1" dirty="0" smtClean="0">
                <a:solidFill>
                  <a:schemeClr val="accent2"/>
                </a:solidFill>
              </a:rPr>
              <a:t>年</a:t>
            </a:r>
            <a:r>
              <a:rPr lang="en-US" altLang="zh-CN" b="1" dirty="0" smtClean="0">
                <a:solidFill>
                  <a:schemeClr val="accent2"/>
                </a:solidFill>
              </a:rPr>
              <a:t>6</a:t>
            </a:r>
            <a:r>
              <a:rPr lang="zh-CN" altLang="en-US" b="1" dirty="0" smtClean="0">
                <a:solidFill>
                  <a:schemeClr val="accent2"/>
                </a:solidFill>
              </a:rPr>
              <a:t>号</a:t>
            </a:r>
            <a:r>
              <a:rPr lang="en-US" altLang="zh-CN" b="1" dirty="0" smtClean="0">
                <a:solidFill>
                  <a:schemeClr val="accent2"/>
                </a:solidFill>
              </a:rPr>
              <a:t>) </a:t>
            </a:r>
            <a:endParaRPr lang="zh-CN" altLang="en-US" b="1" dirty="0">
              <a:solidFill>
                <a:schemeClr val="accent2"/>
              </a:solidFill>
            </a:endParaRPr>
          </a:p>
        </p:txBody>
      </p:sp>
      <p:sp>
        <p:nvSpPr>
          <p:cNvPr id="5" name="矩形 4"/>
          <p:cNvSpPr/>
          <p:nvPr/>
        </p:nvSpPr>
        <p:spPr>
          <a:xfrm>
            <a:off x="770583" y="2205658"/>
            <a:ext cx="10801199" cy="4260141"/>
          </a:xfrm>
          <a:prstGeom prst="rect">
            <a:avLst/>
          </a:prstGeom>
        </p:spPr>
        <p:txBody>
          <a:bodyPr wrap="square">
            <a:spAutoFit/>
          </a:bodyPr>
          <a:lstStyle/>
          <a:p>
            <a:pPr>
              <a:lnSpc>
                <a:spcPts val="2500"/>
              </a:lnSpc>
            </a:pPr>
            <a:r>
              <a:rPr lang="zh-CN" altLang="en-US" sz="1600" b="1" dirty="0" smtClean="0"/>
              <a:t>        为防止固体废物非法进口，保护国门安全、环境安全，现就进口木及软木废料监管有关问题进一步明确如下：</a:t>
            </a:r>
          </a:p>
          <a:p>
            <a:pPr>
              <a:lnSpc>
                <a:spcPts val="2500"/>
              </a:lnSpc>
            </a:pPr>
            <a:endParaRPr lang="zh-CN" altLang="en-US" sz="1600" b="1" dirty="0" smtClean="0"/>
          </a:p>
          <a:p>
            <a:pPr>
              <a:lnSpc>
                <a:spcPts val="2500"/>
              </a:lnSpc>
            </a:pPr>
            <a:r>
              <a:rPr lang="zh-CN" altLang="en-US" sz="1600" b="1" dirty="0" smtClean="0"/>
              <a:t>        一、下列三类商品已列入环境保护部、商务部、发展改革委、海关总署、质检总局联合公告（</a:t>
            </a:r>
            <a:r>
              <a:rPr lang="en-US" altLang="zh-CN" sz="1600" b="1" dirty="0" smtClean="0"/>
              <a:t>2014</a:t>
            </a:r>
            <a:r>
              <a:rPr lang="zh-CN" altLang="en-US" sz="1600" b="1" dirty="0" smtClean="0"/>
              <a:t>年第</a:t>
            </a:r>
            <a:r>
              <a:rPr lang="en-US" altLang="zh-CN" sz="1600" b="1" dirty="0" smtClean="0"/>
              <a:t>80</a:t>
            </a:r>
            <a:r>
              <a:rPr lang="zh-CN" altLang="en-US" sz="1600" b="1" dirty="0" smtClean="0"/>
              <a:t>号）附件</a:t>
            </a:r>
            <a:r>
              <a:rPr lang="en-US" altLang="zh-CN" sz="1600" b="1" dirty="0" smtClean="0"/>
              <a:t>3《</a:t>
            </a:r>
            <a:r>
              <a:rPr lang="zh-CN" altLang="en-US" sz="1600" b="1" dirty="0" smtClean="0"/>
              <a:t>非限制进口类可用作原料的固体废物目录</a:t>
            </a:r>
            <a:r>
              <a:rPr lang="en-US" altLang="zh-CN" sz="1600" b="1" dirty="0" smtClean="0"/>
              <a:t>》</a:t>
            </a:r>
            <a:r>
              <a:rPr lang="zh-CN" altLang="en-US" sz="1600" b="1" dirty="0" smtClean="0"/>
              <a:t>木及软木废料，应当按照固体废物实施进口管理。</a:t>
            </a:r>
          </a:p>
          <a:p>
            <a:pPr>
              <a:lnSpc>
                <a:spcPts val="2500"/>
              </a:lnSpc>
            </a:pPr>
            <a:endParaRPr lang="zh-CN" altLang="en-US" sz="1600" b="1" dirty="0" smtClean="0"/>
          </a:p>
          <a:p>
            <a:pPr>
              <a:lnSpc>
                <a:spcPts val="2500"/>
              </a:lnSpc>
            </a:pPr>
            <a:r>
              <a:rPr lang="zh-CN" altLang="en-US" sz="1600" b="1" dirty="0" smtClean="0"/>
              <a:t>（一）木屑棒（</a:t>
            </a:r>
            <a:r>
              <a:rPr lang="en-US" altLang="zh-CN" sz="1600" b="1" dirty="0" smtClean="0"/>
              <a:t>HS</a:t>
            </a:r>
            <a:r>
              <a:rPr lang="zh-CN" altLang="en-US" sz="1600" b="1" dirty="0" smtClean="0"/>
              <a:t>编码</a:t>
            </a:r>
            <a:r>
              <a:rPr lang="en-US" altLang="zh-CN" sz="1600" b="1" dirty="0" smtClean="0"/>
              <a:t>4401310000</a:t>
            </a:r>
            <a:r>
              <a:rPr lang="zh-CN" altLang="en-US" sz="1600" b="1" dirty="0" smtClean="0"/>
              <a:t>）；</a:t>
            </a:r>
          </a:p>
          <a:p>
            <a:pPr>
              <a:lnSpc>
                <a:spcPts val="2500"/>
              </a:lnSpc>
            </a:pPr>
            <a:endParaRPr lang="zh-CN" altLang="en-US" sz="1600" b="1" dirty="0" smtClean="0"/>
          </a:p>
          <a:p>
            <a:pPr>
              <a:lnSpc>
                <a:spcPts val="2500"/>
              </a:lnSpc>
            </a:pPr>
            <a:r>
              <a:rPr lang="zh-CN" altLang="en-US" sz="1600" b="1" dirty="0" smtClean="0"/>
              <a:t>（二）其他锯末、木废料及碎片（</a:t>
            </a:r>
            <a:r>
              <a:rPr lang="en-US" altLang="zh-CN" sz="1600" b="1" dirty="0" smtClean="0"/>
              <a:t>HS</a:t>
            </a:r>
            <a:r>
              <a:rPr lang="zh-CN" altLang="en-US" sz="1600" b="1" dirty="0" smtClean="0"/>
              <a:t>编码</a:t>
            </a:r>
            <a:r>
              <a:rPr lang="en-US" altLang="zh-CN" sz="1600" b="1" dirty="0" smtClean="0"/>
              <a:t>4401390000</a:t>
            </a:r>
            <a:r>
              <a:rPr lang="zh-CN" altLang="en-US" sz="1600" b="1" dirty="0" smtClean="0"/>
              <a:t>）；</a:t>
            </a:r>
          </a:p>
          <a:p>
            <a:pPr>
              <a:lnSpc>
                <a:spcPts val="2500"/>
              </a:lnSpc>
            </a:pPr>
            <a:endParaRPr lang="zh-CN" altLang="en-US" sz="1600" b="1" dirty="0" smtClean="0"/>
          </a:p>
          <a:p>
            <a:pPr>
              <a:lnSpc>
                <a:spcPts val="2500"/>
              </a:lnSpc>
            </a:pPr>
            <a:r>
              <a:rPr lang="zh-CN" altLang="en-US" sz="1600" b="1" dirty="0" smtClean="0"/>
              <a:t>（三）软木废料（</a:t>
            </a:r>
            <a:r>
              <a:rPr lang="en-US" altLang="zh-CN" sz="1600" b="1" dirty="0" smtClean="0"/>
              <a:t>HS</a:t>
            </a:r>
            <a:r>
              <a:rPr lang="zh-CN" altLang="en-US" sz="1600" b="1" dirty="0" smtClean="0"/>
              <a:t>编码</a:t>
            </a:r>
            <a:r>
              <a:rPr lang="en-US" altLang="zh-CN" sz="1600" b="1" dirty="0" smtClean="0"/>
              <a:t>4501901000</a:t>
            </a:r>
            <a:r>
              <a:rPr lang="zh-CN" altLang="en-US" sz="1600" b="1" dirty="0" smtClean="0"/>
              <a:t>）。</a:t>
            </a:r>
          </a:p>
          <a:p>
            <a:pPr>
              <a:lnSpc>
                <a:spcPts val="2500"/>
              </a:lnSpc>
            </a:pPr>
            <a:endParaRPr lang="zh-CN" altLang="en-US" sz="1600" b="1" dirty="0" smtClean="0"/>
          </a:p>
          <a:p>
            <a:pPr>
              <a:lnSpc>
                <a:spcPts val="2500"/>
              </a:lnSpc>
            </a:pPr>
            <a:r>
              <a:rPr lang="zh-CN" altLang="en-US" sz="1600" b="1" dirty="0" smtClean="0"/>
              <a:t>        根据我国固体废物管理、进出口商品检验等法律法规规定，对进口限制类和非限制类固体废物应当严格落实供货商和收货人注册登记、境外装运前检验、口岸到货检验检疫及后续监督管理制度。</a:t>
            </a:r>
            <a:endParaRPr lang="zh-CN" altLang="en-US" sz="1600" b="1"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3" name="矩形 2"/>
          <p:cNvSpPr/>
          <p:nvPr/>
        </p:nvSpPr>
        <p:spPr>
          <a:xfrm>
            <a:off x="842591" y="981522"/>
            <a:ext cx="10657184" cy="4580741"/>
          </a:xfrm>
          <a:prstGeom prst="rect">
            <a:avLst/>
          </a:prstGeom>
        </p:spPr>
        <p:txBody>
          <a:bodyPr wrap="square">
            <a:spAutoFit/>
          </a:bodyPr>
          <a:lstStyle/>
          <a:p>
            <a:pPr>
              <a:lnSpc>
                <a:spcPts val="2500"/>
              </a:lnSpc>
            </a:pPr>
            <a:r>
              <a:rPr lang="zh-CN" altLang="en-US" sz="1600" b="1" dirty="0" smtClean="0"/>
              <a:t>二、</a:t>
            </a:r>
            <a:r>
              <a:rPr lang="en-US" altLang="zh-CN" sz="1600" b="1" dirty="0" smtClean="0"/>
              <a:t>《</a:t>
            </a:r>
            <a:r>
              <a:rPr lang="zh-CN" altLang="en-US" sz="1600" b="1" dirty="0" smtClean="0"/>
              <a:t>固体废物进口管理办法</a:t>
            </a:r>
            <a:r>
              <a:rPr lang="en-US" altLang="zh-CN" sz="1600" b="1" dirty="0" smtClean="0"/>
              <a:t>》</a:t>
            </a:r>
            <a:r>
              <a:rPr lang="zh-CN" altLang="en-US" sz="1600" b="1" dirty="0" smtClean="0"/>
              <a:t>（环境保护部、商务部、发展改革委、海关总署、质检总局联合令第</a:t>
            </a:r>
            <a:r>
              <a:rPr lang="en-US" altLang="zh-CN" sz="1600" b="1" dirty="0" smtClean="0"/>
              <a:t>12</a:t>
            </a:r>
            <a:r>
              <a:rPr lang="zh-CN" altLang="en-US" sz="1600" b="1" dirty="0" smtClean="0"/>
              <a:t>号）第八条第二款规定，“禁止以热能回收为目的进口固体废物”。据此规定，上述三类商品或三个编码进口的生物质颗粒燃料，用于燃烧的木屑棒、棕榈壳，其他用于燃烧的木及软木废料等商品，属于我国禁止进口的固体废物。</a:t>
            </a:r>
          </a:p>
          <a:p>
            <a:pPr>
              <a:lnSpc>
                <a:spcPts val="2500"/>
              </a:lnSpc>
            </a:pPr>
            <a:endParaRPr lang="zh-CN" altLang="en-US" sz="1600" b="1" dirty="0" smtClean="0"/>
          </a:p>
          <a:p>
            <a:pPr>
              <a:lnSpc>
                <a:spcPts val="2500"/>
              </a:lnSpc>
            </a:pPr>
            <a:r>
              <a:rPr lang="zh-CN" altLang="en-US" sz="1600" b="1" dirty="0" smtClean="0"/>
              <a:t>三、进口本公告第一项所列商品，收货人或者其代理人报检时应当向检验检疫部门提供情况说明，声明用途和加工利用单位（格式文本见附件</a:t>
            </a:r>
            <a:r>
              <a:rPr lang="en-US" altLang="zh-CN" sz="1600" b="1" dirty="0" smtClean="0"/>
              <a:t>1</a:t>
            </a:r>
            <a:r>
              <a:rPr lang="zh-CN" altLang="en-US" sz="1600" b="1" dirty="0" smtClean="0"/>
              <a:t>）。检验检疫部门按进口废物原料检验检疫监管规定受理报检、实施检验检疫监管。对经检验检疫合格放行的，检验检疫部门应将进口废物原料检验检疫情况通报企业声明的加工利用单位所在地县级及以上环保部门（格式文本见附件</a:t>
            </a:r>
            <a:r>
              <a:rPr lang="en-US" altLang="zh-CN" sz="1600" b="1" dirty="0" smtClean="0"/>
              <a:t>2</a:t>
            </a:r>
            <a:r>
              <a:rPr lang="zh-CN" altLang="en-US" sz="1600" b="1" dirty="0" smtClean="0"/>
              <a:t>）。</a:t>
            </a:r>
          </a:p>
          <a:p>
            <a:pPr>
              <a:lnSpc>
                <a:spcPts val="2500"/>
              </a:lnSpc>
            </a:pPr>
            <a:endParaRPr lang="zh-CN" altLang="en-US" sz="1600" b="1" dirty="0" smtClean="0"/>
          </a:p>
          <a:p>
            <a:pPr>
              <a:lnSpc>
                <a:spcPts val="2500"/>
              </a:lnSpc>
            </a:pPr>
            <a:r>
              <a:rPr lang="zh-CN" altLang="en-US" sz="1600" b="1" dirty="0" smtClean="0">
                <a:hlinkClick r:id="rId3" action="ppaction://hlinkfile"/>
              </a:rPr>
              <a:t>附件：</a:t>
            </a:r>
            <a:r>
              <a:rPr lang="en-US" altLang="zh-CN" sz="1600" b="1" dirty="0" smtClean="0">
                <a:hlinkClick r:id="rId3" action="ppaction://hlinkfile"/>
              </a:rPr>
              <a:t>1. </a:t>
            </a:r>
            <a:r>
              <a:rPr lang="zh-CN" altLang="en-US" sz="1600" b="1" dirty="0" smtClean="0">
                <a:hlinkClick r:id="rId3" action="ppaction://hlinkfile"/>
              </a:rPr>
              <a:t>进口木及软木废料情况说明（格式文本）</a:t>
            </a:r>
            <a:endParaRPr lang="zh-CN" altLang="en-US" sz="1600" b="1" dirty="0" smtClean="0"/>
          </a:p>
          <a:p>
            <a:pPr>
              <a:lnSpc>
                <a:spcPts val="2500"/>
              </a:lnSpc>
            </a:pPr>
            <a:r>
              <a:rPr lang="en-US" altLang="zh-CN" sz="1600" b="1" dirty="0" smtClean="0"/>
              <a:t>              </a:t>
            </a:r>
            <a:r>
              <a:rPr lang="en-US" altLang="zh-CN" sz="1600" b="1" dirty="0" smtClean="0">
                <a:hlinkClick r:id="rId4" action="ppaction://hlinkfile"/>
              </a:rPr>
              <a:t>2. </a:t>
            </a:r>
            <a:r>
              <a:rPr lang="zh-CN" altLang="en-US" sz="1600" b="1" dirty="0" smtClean="0">
                <a:hlinkClick r:id="rId4" action="ppaction://hlinkfile"/>
              </a:rPr>
              <a:t>进口木及软木废料检验检疫监管情况通报函（格式文本）</a:t>
            </a:r>
            <a:endParaRPr lang="zh-CN" altLang="en-US" sz="1600" b="1" dirty="0" smtClean="0"/>
          </a:p>
          <a:p>
            <a:pPr>
              <a:lnSpc>
                <a:spcPts val="2500"/>
              </a:lnSpc>
            </a:pPr>
            <a:endParaRPr lang="zh-CN" altLang="en-US" sz="1600" b="1" dirty="0" smtClean="0"/>
          </a:p>
          <a:p>
            <a:pPr algn="r">
              <a:lnSpc>
                <a:spcPts val="2500"/>
              </a:lnSpc>
            </a:pPr>
            <a:r>
              <a:rPr lang="zh-CN" altLang="en-US" sz="1600" b="1" dirty="0" smtClean="0"/>
              <a:t>质检总局</a:t>
            </a:r>
          </a:p>
          <a:p>
            <a:pPr algn="r">
              <a:lnSpc>
                <a:spcPts val="2500"/>
              </a:lnSpc>
            </a:pPr>
            <a:r>
              <a:rPr lang="en-US" altLang="zh-CN" sz="1600" b="1" dirty="0" smtClean="0"/>
              <a:t>2017</a:t>
            </a:r>
            <a:r>
              <a:rPr lang="zh-CN" altLang="en-US" sz="1600" b="1" dirty="0" smtClean="0"/>
              <a:t>年</a:t>
            </a:r>
            <a:r>
              <a:rPr lang="en-US" altLang="zh-CN" sz="1600" b="1" dirty="0" smtClean="0"/>
              <a:t>1</a:t>
            </a:r>
            <a:r>
              <a:rPr lang="zh-CN" altLang="en-US" sz="1600" b="1" dirty="0" smtClean="0"/>
              <a:t>月</a:t>
            </a:r>
            <a:r>
              <a:rPr lang="en-US" altLang="zh-CN" sz="1600" b="1" dirty="0" smtClean="0"/>
              <a:t>18</a:t>
            </a:r>
            <a:r>
              <a:rPr lang="zh-CN" altLang="en-US" sz="1600" b="1" dirty="0" smtClean="0"/>
              <a:t>日</a:t>
            </a:r>
            <a:endParaRPr lang="zh-CN" altLang="en-US" sz="1600" b="1" dirty="0"/>
          </a:p>
        </p:txBody>
      </p:sp>
      <p:sp>
        <p:nvSpPr>
          <p:cNvPr id="4"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商检</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pic>
        <p:nvPicPr>
          <p:cNvPr id="8193" name="Picture 1"/>
          <p:cNvPicPr>
            <a:picLocks noChangeAspect="1" noChangeArrowheads="1"/>
          </p:cNvPicPr>
          <p:nvPr/>
        </p:nvPicPr>
        <p:blipFill>
          <a:blip r:embed="rId5" cstate="print"/>
          <a:srcRect/>
          <a:stretch>
            <a:fillRect/>
          </a:stretch>
        </p:blipFill>
        <p:spPr bwMode="auto">
          <a:xfrm>
            <a:off x="5163071" y="4797946"/>
            <a:ext cx="1696789" cy="1734748"/>
          </a:xfrm>
          <a:prstGeom prst="rect">
            <a:avLst/>
          </a:prstGeom>
          <a:noFill/>
          <a:ln w="9525">
            <a:noFill/>
            <a:miter lim="800000"/>
            <a:headEnd/>
            <a:tailEnd/>
          </a:ln>
        </p:spPr>
      </p:pic>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2.jpg"/>
          <p:cNvPicPr>
            <a:picLocks noChangeAspect="1" noChangeArrowheads="1"/>
          </p:cNvPicPr>
          <p:nvPr/>
        </p:nvPicPr>
        <p:blipFill>
          <a:blip r:embed="rId3" cstate="print"/>
          <a:srcRect/>
          <a:stretch>
            <a:fillRect/>
          </a:stretch>
        </p:blipFill>
        <p:spPr bwMode="auto">
          <a:xfrm>
            <a:off x="0" y="0"/>
            <a:ext cx="12204700" cy="6870700"/>
          </a:xfrm>
          <a:prstGeom prst="rect">
            <a:avLst/>
          </a:prstGeom>
          <a:noFill/>
        </p:spPr>
      </p:pic>
      <p:sp>
        <p:nvSpPr>
          <p:cNvPr id="24" name="TextBox 23"/>
          <p:cNvSpPr txBox="1"/>
          <p:nvPr/>
        </p:nvSpPr>
        <p:spPr>
          <a:xfrm>
            <a:off x="7839347" y="2637706"/>
            <a:ext cx="3631757" cy="1138769"/>
          </a:xfrm>
          <a:prstGeom prst="rect">
            <a:avLst/>
          </a:prstGeom>
          <a:noFill/>
        </p:spPr>
        <p:txBody>
          <a:bodyPr wrap="none" lIns="121917" tIns="60958" rIns="121917" bIns="60958" rtlCol="0">
            <a:spAutoFit/>
          </a:bodyPr>
          <a:lstStyle/>
          <a:p>
            <a:pPr algn="r"/>
            <a:r>
              <a:rPr lang="zh-CN" altLang="en-US" sz="6600" b="1" dirty="0" smtClean="0">
                <a:solidFill>
                  <a:schemeClr val="accent2"/>
                </a:solidFill>
                <a:latin typeface="微软雅黑" panose="020B0503020204020204" pitchFamily="34" charset="-122"/>
                <a:ea typeface="微软雅黑" panose="020B0503020204020204" pitchFamily="34" charset="-122"/>
              </a:rPr>
              <a:t>谢谢观看</a:t>
            </a:r>
            <a:endParaRPr lang="zh-CN" altLang="en-US" sz="6600" b="1" dirty="0">
              <a:solidFill>
                <a:schemeClr val="accent2"/>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flipV="1">
            <a:off x="6547556" y="3958075"/>
            <a:ext cx="4808578" cy="1255"/>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479726" y="4150141"/>
            <a:ext cx="5991378" cy="553994"/>
          </a:xfrm>
          <a:prstGeom prst="rect">
            <a:avLst/>
          </a:prstGeom>
          <a:noFill/>
        </p:spPr>
        <p:txBody>
          <a:bodyPr wrap="none" lIns="121917" tIns="60958" rIns="121917" bIns="60958" rtlCol="0">
            <a:spAutoFit/>
          </a:bodyPr>
          <a:lstStyle/>
          <a:p>
            <a:pPr algn="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苏州德意道通企业管理咨询有限公司</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 name="图片 9" descr="用这个.png"/>
          <p:cNvPicPr>
            <a:picLocks noChangeAspect="1"/>
          </p:cNvPicPr>
          <p:nvPr/>
        </p:nvPicPr>
        <p:blipFill>
          <a:blip r:embed="rId4" cstate="print"/>
          <a:stretch>
            <a:fillRect/>
          </a:stretch>
        </p:blipFill>
        <p:spPr>
          <a:xfrm>
            <a:off x="9267527" y="-170606"/>
            <a:ext cx="2736304" cy="1494419"/>
          </a:xfrm>
          <a:prstGeom prst="rect">
            <a:avLst/>
          </a:prstGeom>
        </p:spPr>
      </p:pic>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650"/>
                            </p:stCondLst>
                            <p:childTnLst>
                              <p:par>
                                <p:cTn id="13" presetID="22" presetClass="entr" presetSubtype="8"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childTnLst>
                          </p:cTn>
                        </p:par>
                        <p:par>
                          <p:cTn id="16" fill="hold">
                            <p:stCondLst>
                              <p:cond delay="1150"/>
                            </p:stCondLst>
                            <p:childTnLst>
                              <p:par>
                                <p:cTn id="17" presetID="22" presetClass="entr" presetSubtype="8"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left)">
                                      <p:cBhvr>
                                        <p:cTn id="1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3"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关务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1402283" y="1186300"/>
            <a:ext cx="10241508" cy="749622"/>
          </a:xfrm>
          <a:prstGeom prst="roundRect">
            <a:avLst/>
          </a:prstGeom>
          <a:noFill/>
          <a:ln w="603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5" name="Group 5"/>
          <p:cNvGrpSpPr/>
          <p:nvPr/>
        </p:nvGrpSpPr>
        <p:grpSpPr bwMode="auto">
          <a:xfrm>
            <a:off x="554559" y="981522"/>
            <a:ext cx="1053313" cy="1081399"/>
            <a:chOff x="802" y="845"/>
            <a:chExt cx="827" cy="826"/>
          </a:xfrm>
        </p:grpSpPr>
        <p:sp>
          <p:nvSpPr>
            <p:cNvPr id="6" name="Oval 6"/>
            <p:cNvSpPr>
              <a:spLocks noChangeArrowheads="1"/>
            </p:cNvSpPr>
            <p:nvPr/>
          </p:nvSpPr>
          <p:spPr bwMode="ltGray">
            <a:xfrm>
              <a:off x="802" y="845"/>
              <a:ext cx="827" cy="826"/>
            </a:xfrm>
            <a:prstGeom prst="ellipse">
              <a:avLst/>
            </a:prstGeom>
            <a:solidFill>
              <a:srgbClr val="F8F8F8"/>
            </a:solidFill>
            <a:ln w="38100">
              <a:solidFill>
                <a:schemeClr val="accent2"/>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7" name="Oval 7"/>
            <p:cNvSpPr>
              <a:spLocks noChangeArrowheads="1"/>
            </p:cNvSpPr>
            <p:nvPr/>
          </p:nvSpPr>
          <p:spPr bwMode="ltGray">
            <a:xfrm>
              <a:off x="836" y="879"/>
              <a:ext cx="758" cy="758"/>
            </a:xfrm>
            <a:prstGeom prst="ellipse">
              <a:avLst/>
            </a:prstGeom>
            <a:solidFill>
              <a:srgbClr val="FFFFFF"/>
            </a:solidFill>
            <a:ln w="38100">
              <a:solidFill>
                <a:schemeClr val="accent2"/>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8" name="Oval 8"/>
            <p:cNvSpPr>
              <a:spLocks noChangeArrowheads="1"/>
            </p:cNvSpPr>
            <p:nvPr/>
          </p:nvSpPr>
          <p:spPr bwMode="ltGray">
            <a:xfrm>
              <a:off x="870" y="915"/>
              <a:ext cx="690" cy="690"/>
            </a:xfrm>
            <a:prstGeom prst="ellipse">
              <a:avLst/>
            </a:prstGeom>
            <a:noFill/>
            <a:ln w="38100">
              <a:solidFill>
                <a:schemeClr val="accent2"/>
              </a:solidFill>
              <a:round/>
            </a:ln>
            <a:extLst>
              <a:ext uri="{909E8E84-426E-40DD-AFC4-6F175D3DCCD1}">
                <a14:hiddenFill xmlns=""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sp>
        <p:nvSpPr>
          <p:cNvPr id="9" name="TextBox 8"/>
          <p:cNvSpPr txBox="1"/>
          <p:nvPr/>
        </p:nvSpPr>
        <p:spPr>
          <a:xfrm>
            <a:off x="770583" y="1197546"/>
            <a:ext cx="792088" cy="646331"/>
          </a:xfrm>
          <a:prstGeom prst="rect">
            <a:avLst/>
          </a:prstGeom>
          <a:noFill/>
        </p:spPr>
        <p:txBody>
          <a:bodyPr wrap="square" rtlCol="0">
            <a:spAutoFit/>
          </a:bodyPr>
          <a:lstStyle/>
          <a:p>
            <a:r>
              <a:rPr lang="en-US" altLang="zh-CN" sz="3600" b="1" dirty="0" smtClean="0">
                <a:solidFill>
                  <a:schemeClr val="accent6">
                    <a:lumMod val="50000"/>
                  </a:schemeClr>
                </a:solidFill>
              </a:rPr>
              <a:t>03</a:t>
            </a:r>
            <a:endParaRPr lang="zh-CN" altLang="en-US" sz="3600" b="1" dirty="0">
              <a:solidFill>
                <a:schemeClr val="accent6">
                  <a:lumMod val="50000"/>
                </a:schemeClr>
              </a:solidFill>
            </a:endParaRPr>
          </a:p>
        </p:txBody>
      </p:sp>
      <p:sp>
        <p:nvSpPr>
          <p:cNvPr id="10" name="矩形 9"/>
          <p:cNvSpPr/>
          <p:nvPr/>
        </p:nvSpPr>
        <p:spPr>
          <a:xfrm>
            <a:off x="1490663" y="1209740"/>
            <a:ext cx="10225136" cy="707886"/>
          </a:xfrm>
          <a:prstGeom prst="rect">
            <a:avLst/>
          </a:prstGeom>
        </p:spPr>
        <p:txBody>
          <a:bodyPr wrap="square">
            <a:spAutoFit/>
          </a:bodyPr>
          <a:lstStyle/>
          <a:p>
            <a:pPr algn="ctr"/>
            <a:r>
              <a:rPr lang="zh-CN" altLang="en-US" sz="2000" b="1" dirty="0" smtClean="0">
                <a:solidFill>
                  <a:schemeClr val="accent6">
                    <a:lumMod val="50000"/>
                  </a:schemeClr>
                </a:solidFill>
              </a:rPr>
              <a:t>海关总署公告</a:t>
            </a:r>
            <a:r>
              <a:rPr lang="en-US" altLang="zh-CN" sz="2000" b="1" dirty="0" smtClean="0">
                <a:solidFill>
                  <a:schemeClr val="accent6">
                    <a:lumMod val="50000"/>
                  </a:schemeClr>
                </a:solidFill>
              </a:rPr>
              <a:t>2017</a:t>
            </a:r>
            <a:r>
              <a:rPr lang="zh-CN" altLang="en-US" sz="2000" b="1" dirty="0" smtClean="0">
                <a:solidFill>
                  <a:schemeClr val="accent6">
                    <a:lumMod val="50000"/>
                  </a:schemeClr>
                </a:solidFill>
              </a:rPr>
              <a:t>年第</a:t>
            </a:r>
            <a:r>
              <a:rPr lang="en-US" altLang="zh-CN" sz="2000" b="1" dirty="0" smtClean="0">
                <a:solidFill>
                  <a:schemeClr val="accent6">
                    <a:lumMod val="50000"/>
                  </a:schemeClr>
                </a:solidFill>
              </a:rPr>
              <a:t>3</a:t>
            </a:r>
            <a:r>
              <a:rPr lang="zh-CN" altLang="en-US" sz="2000" b="1" dirty="0" smtClean="0">
                <a:solidFill>
                  <a:schemeClr val="accent6">
                    <a:lumMod val="50000"/>
                  </a:schemeClr>
                </a:solidFill>
              </a:rPr>
              <a:t>号</a:t>
            </a:r>
            <a:endParaRPr lang="en-US" altLang="zh-CN" sz="2000" b="1" dirty="0" smtClean="0">
              <a:solidFill>
                <a:schemeClr val="accent6">
                  <a:lumMod val="50000"/>
                </a:schemeClr>
              </a:solidFill>
            </a:endParaRPr>
          </a:p>
          <a:p>
            <a:pPr algn="ctr"/>
            <a:r>
              <a:rPr lang="zh-CN" altLang="en-US" sz="2000" b="1" dirty="0" smtClean="0">
                <a:solidFill>
                  <a:schemeClr val="accent6">
                    <a:lumMod val="50000"/>
                  </a:schemeClr>
                </a:solidFill>
              </a:rPr>
              <a:t>（关于</a:t>
            </a:r>
            <a:r>
              <a:rPr lang="en-US" altLang="zh-CN" sz="2000" b="1" dirty="0" smtClean="0">
                <a:solidFill>
                  <a:schemeClr val="accent6">
                    <a:lumMod val="50000"/>
                  </a:schemeClr>
                </a:solidFill>
              </a:rPr>
              <a:t>2016</a:t>
            </a:r>
            <a:r>
              <a:rPr lang="zh-CN" altLang="en-US" sz="2000" b="1" dirty="0" smtClean="0">
                <a:solidFill>
                  <a:schemeClr val="accent6">
                    <a:lumMod val="50000"/>
                  </a:schemeClr>
                </a:solidFill>
              </a:rPr>
              <a:t>年度自澳大利亚进口两大类农产品数量和</a:t>
            </a:r>
            <a:r>
              <a:rPr lang="en-US" altLang="zh-CN" sz="2000" b="1" dirty="0" smtClean="0">
                <a:solidFill>
                  <a:schemeClr val="accent6">
                    <a:lumMod val="50000"/>
                  </a:schemeClr>
                </a:solidFill>
              </a:rPr>
              <a:t>2017</a:t>
            </a:r>
            <a:r>
              <a:rPr lang="zh-CN" altLang="en-US" sz="2000" b="1" dirty="0" smtClean="0">
                <a:solidFill>
                  <a:schemeClr val="accent6">
                    <a:lumMod val="50000"/>
                  </a:schemeClr>
                </a:solidFill>
              </a:rPr>
              <a:t>年度进口触发水平数量的公告 ）</a:t>
            </a:r>
            <a:endParaRPr lang="zh-CN" altLang="en-US" sz="2000" b="1" dirty="0">
              <a:solidFill>
                <a:schemeClr val="accent6">
                  <a:lumMod val="50000"/>
                </a:schemeClr>
              </a:solidFill>
            </a:endParaRPr>
          </a:p>
        </p:txBody>
      </p:sp>
      <p:sp>
        <p:nvSpPr>
          <p:cNvPr id="11" name="矩形 10"/>
          <p:cNvSpPr/>
          <p:nvPr/>
        </p:nvSpPr>
        <p:spPr>
          <a:xfrm>
            <a:off x="842592" y="2277666"/>
            <a:ext cx="10441159" cy="3785652"/>
          </a:xfrm>
          <a:prstGeom prst="rect">
            <a:avLst/>
          </a:prstGeom>
        </p:spPr>
        <p:txBody>
          <a:bodyPr wrap="square">
            <a:spAutoFit/>
          </a:bodyPr>
          <a:lstStyle/>
          <a:p>
            <a:pPr algn="ctr">
              <a:lnSpc>
                <a:spcPct val="150000"/>
              </a:lnSpc>
            </a:pPr>
            <a:r>
              <a:rPr lang="zh-CN" altLang="en-US" sz="1600" b="1" dirty="0" smtClean="0">
                <a:solidFill>
                  <a:schemeClr val="accent6">
                    <a:lumMod val="50000"/>
                  </a:schemeClr>
                </a:solidFill>
              </a:rPr>
              <a:t>发布时间：</a:t>
            </a:r>
            <a:r>
              <a:rPr lang="en-US" altLang="zh-CN" sz="1600" b="1" dirty="0" smtClean="0">
                <a:solidFill>
                  <a:schemeClr val="accent6">
                    <a:lumMod val="50000"/>
                  </a:schemeClr>
                </a:solidFill>
              </a:rPr>
              <a:t>2017-01-09 </a:t>
            </a:r>
          </a:p>
          <a:p>
            <a:pPr>
              <a:lnSpc>
                <a:spcPct val="150000"/>
              </a:lnSpc>
            </a:pPr>
            <a:r>
              <a:rPr lang="zh-CN" altLang="en-US" sz="1600" b="1" dirty="0" smtClean="0">
                <a:solidFill>
                  <a:schemeClr val="accent6">
                    <a:lumMod val="50000"/>
                  </a:schemeClr>
                </a:solidFill>
              </a:rPr>
              <a:t>　　根据</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中华人民共和国政府和澳大利亚政府自由贸易协定</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和海关总署公告</a:t>
            </a:r>
            <a:r>
              <a:rPr lang="en-US" altLang="zh-CN" sz="1600" b="1" dirty="0" smtClean="0">
                <a:solidFill>
                  <a:schemeClr val="accent6">
                    <a:lumMod val="50000"/>
                  </a:schemeClr>
                </a:solidFill>
              </a:rPr>
              <a:t>2015</a:t>
            </a:r>
            <a:r>
              <a:rPr lang="zh-CN" altLang="en-US" sz="1600" b="1" dirty="0" smtClean="0">
                <a:solidFill>
                  <a:schemeClr val="accent6">
                    <a:lumMod val="50000"/>
                  </a:schemeClr>
                </a:solidFill>
              </a:rPr>
              <a:t>年第</a:t>
            </a:r>
            <a:r>
              <a:rPr lang="en-US" altLang="zh-CN" sz="1600" b="1" dirty="0" smtClean="0">
                <a:solidFill>
                  <a:schemeClr val="accent6">
                    <a:lumMod val="50000"/>
                  </a:schemeClr>
                </a:solidFill>
              </a:rPr>
              <a:t>66</a:t>
            </a:r>
            <a:r>
              <a:rPr lang="zh-CN" altLang="en-US" sz="1600" b="1" dirty="0" smtClean="0">
                <a:solidFill>
                  <a:schemeClr val="accent6">
                    <a:lumMod val="50000"/>
                  </a:schemeClr>
                </a:solidFill>
              </a:rPr>
              <a:t>号，我国对自澳大利亚进口的两大类</a:t>
            </a:r>
            <a:r>
              <a:rPr lang="en-US" altLang="zh-CN" sz="1600" b="1" dirty="0" smtClean="0">
                <a:solidFill>
                  <a:schemeClr val="accent6">
                    <a:lumMod val="50000"/>
                  </a:schemeClr>
                </a:solidFill>
              </a:rPr>
              <a:t>8</a:t>
            </a:r>
            <a:r>
              <a:rPr lang="zh-CN" altLang="en-US" sz="1600" b="1" dirty="0" smtClean="0">
                <a:solidFill>
                  <a:schemeClr val="accent6">
                    <a:lumMod val="50000"/>
                  </a:schemeClr>
                </a:solidFill>
              </a:rPr>
              <a:t>个税号农产品（以下简称两大类农产品）实施特殊保障管理措施。现将</a:t>
            </a:r>
            <a:r>
              <a:rPr lang="en-US" altLang="zh-CN" sz="1600" b="1" dirty="0" smtClean="0">
                <a:solidFill>
                  <a:schemeClr val="accent6">
                    <a:lumMod val="50000"/>
                  </a:schemeClr>
                </a:solidFill>
              </a:rPr>
              <a:t>2016</a:t>
            </a:r>
            <a:r>
              <a:rPr lang="zh-CN" altLang="en-US" sz="1600" b="1" dirty="0" smtClean="0">
                <a:solidFill>
                  <a:schemeClr val="accent6">
                    <a:lumMod val="50000"/>
                  </a:schemeClr>
                </a:solidFill>
              </a:rPr>
              <a:t>年度两大类农产品适用协定税率进口数量和</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年度进口触发水平数量予以公布（详见附件）。</a:t>
            </a:r>
          </a:p>
          <a:p>
            <a:pPr>
              <a:lnSpc>
                <a:spcPct val="150000"/>
              </a:lnSpc>
            </a:pPr>
            <a:r>
              <a:rPr lang="zh-CN" altLang="en-US" sz="1600" b="1" dirty="0" smtClean="0">
                <a:solidFill>
                  <a:schemeClr val="accent6">
                    <a:lumMod val="50000"/>
                  </a:schemeClr>
                </a:solidFill>
              </a:rPr>
              <a:t>　　两大类农产品进口时仍按照海关总署公告</a:t>
            </a:r>
            <a:r>
              <a:rPr lang="en-US" altLang="zh-CN" sz="1600" b="1" dirty="0" smtClean="0">
                <a:solidFill>
                  <a:schemeClr val="accent6">
                    <a:lumMod val="50000"/>
                  </a:schemeClr>
                </a:solidFill>
              </a:rPr>
              <a:t>2015</a:t>
            </a:r>
            <a:r>
              <a:rPr lang="zh-CN" altLang="en-US" sz="1600" b="1" dirty="0" smtClean="0">
                <a:solidFill>
                  <a:schemeClr val="accent6">
                    <a:lumMod val="50000"/>
                  </a:schemeClr>
                </a:solidFill>
              </a:rPr>
              <a:t>年第</a:t>
            </a:r>
            <a:r>
              <a:rPr lang="en-US" altLang="zh-CN" sz="1600" b="1" dirty="0" smtClean="0">
                <a:solidFill>
                  <a:schemeClr val="accent6">
                    <a:lumMod val="50000"/>
                  </a:schemeClr>
                </a:solidFill>
              </a:rPr>
              <a:t>66</a:t>
            </a:r>
            <a:r>
              <a:rPr lang="zh-CN" altLang="en-US" sz="1600" b="1" dirty="0" smtClean="0">
                <a:solidFill>
                  <a:schemeClr val="accent6">
                    <a:lumMod val="50000"/>
                  </a:schemeClr>
                </a:solidFill>
              </a:rPr>
              <a:t>号的规定办理相关手续。</a:t>
            </a:r>
          </a:p>
          <a:p>
            <a:pPr>
              <a:lnSpc>
                <a:spcPct val="150000"/>
              </a:lnSpc>
            </a:pPr>
            <a:r>
              <a:rPr lang="zh-CN" altLang="en-US" sz="1600" b="1" dirty="0" smtClean="0">
                <a:solidFill>
                  <a:schemeClr val="accent6">
                    <a:lumMod val="50000"/>
                  </a:schemeClr>
                </a:solidFill>
              </a:rPr>
              <a:t>　　特此公告。</a:t>
            </a:r>
          </a:p>
          <a:p>
            <a:pPr>
              <a:lnSpc>
                <a:spcPct val="150000"/>
              </a:lnSpc>
            </a:pPr>
            <a:r>
              <a:rPr lang="zh-CN" altLang="en-US" sz="1600" b="1" dirty="0" smtClean="0">
                <a:solidFill>
                  <a:schemeClr val="accent6">
                    <a:lumMod val="50000"/>
                  </a:schemeClr>
                </a:solidFill>
              </a:rPr>
              <a:t>　　</a:t>
            </a:r>
            <a:r>
              <a:rPr lang="zh-CN" altLang="en-US" sz="1600" b="1" dirty="0" smtClean="0">
                <a:solidFill>
                  <a:schemeClr val="accent6">
                    <a:lumMod val="50000"/>
                  </a:schemeClr>
                </a:solidFill>
                <a:hlinkClick r:id="rId3" action="ppaction://hlinkfile"/>
              </a:rPr>
              <a:t>附件：</a:t>
            </a:r>
            <a:r>
              <a:rPr lang="en-US" altLang="zh-CN" sz="1600" b="1" dirty="0" smtClean="0">
                <a:solidFill>
                  <a:schemeClr val="accent6">
                    <a:lumMod val="50000"/>
                  </a:schemeClr>
                </a:solidFill>
                <a:hlinkClick r:id="rId3" action="ppaction://hlinkfile"/>
              </a:rPr>
              <a:t>2016</a:t>
            </a:r>
            <a:r>
              <a:rPr lang="zh-CN" altLang="en-US" sz="1600" b="1" dirty="0" smtClean="0">
                <a:solidFill>
                  <a:schemeClr val="accent6">
                    <a:lumMod val="50000"/>
                  </a:schemeClr>
                </a:solidFill>
                <a:hlinkClick r:id="rId3" action="ppaction://hlinkfile"/>
              </a:rPr>
              <a:t>年度两大类农产品适用协定税率进口数量和</a:t>
            </a:r>
            <a:r>
              <a:rPr lang="en-US" altLang="zh-CN" sz="1600" b="1" dirty="0" smtClean="0">
                <a:solidFill>
                  <a:schemeClr val="accent6">
                    <a:lumMod val="50000"/>
                  </a:schemeClr>
                </a:solidFill>
                <a:hlinkClick r:id="rId3" action="ppaction://hlinkfile"/>
              </a:rPr>
              <a:t>2017</a:t>
            </a:r>
            <a:r>
              <a:rPr lang="zh-CN" altLang="en-US" sz="1600" b="1" dirty="0" smtClean="0">
                <a:solidFill>
                  <a:schemeClr val="accent6">
                    <a:lumMod val="50000"/>
                  </a:schemeClr>
                </a:solidFill>
                <a:hlinkClick r:id="rId3" action="ppaction://hlinkfile"/>
              </a:rPr>
              <a:t>年度进口触发水平数量情况表</a:t>
            </a:r>
            <a:r>
              <a:rPr lang="en-US" altLang="zh-CN" sz="1600" b="1" dirty="0" smtClean="0">
                <a:solidFill>
                  <a:schemeClr val="accent6">
                    <a:lumMod val="50000"/>
                  </a:schemeClr>
                </a:solidFill>
                <a:hlinkClick r:id="rId3" action="ppaction://hlinkfile"/>
              </a:rPr>
              <a:t>.xls</a:t>
            </a:r>
            <a:endParaRPr lang="en-US" altLang="zh-CN" sz="1600" b="1" dirty="0" smtClean="0">
              <a:solidFill>
                <a:schemeClr val="accent6">
                  <a:lumMod val="50000"/>
                </a:schemeClr>
              </a:solidFill>
            </a:endParaRPr>
          </a:p>
          <a:p>
            <a:pPr algn="ctr">
              <a:lnSpc>
                <a:spcPct val="150000"/>
              </a:lnSpc>
            </a:pPr>
            <a:endParaRPr lang="en-US" altLang="zh-CN" sz="1600" b="1" dirty="0" smtClean="0">
              <a:solidFill>
                <a:schemeClr val="accent6">
                  <a:lumMod val="50000"/>
                </a:schemeClr>
              </a:solidFill>
            </a:endParaRPr>
          </a:p>
          <a:p>
            <a:pPr algn="r">
              <a:lnSpc>
                <a:spcPct val="150000"/>
              </a:lnSpc>
            </a:pPr>
            <a:r>
              <a:rPr lang="zh-CN" altLang="en-US" sz="1600" b="1" dirty="0" smtClean="0">
                <a:solidFill>
                  <a:schemeClr val="accent6">
                    <a:lumMod val="50000"/>
                  </a:schemeClr>
                </a:solidFill>
              </a:rPr>
              <a:t>　　海关总署</a:t>
            </a:r>
          </a:p>
          <a:p>
            <a:pPr algn="r">
              <a:lnSpc>
                <a:spcPct val="150000"/>
              </a:lnSpc>
            </a:pPr>
            <a:r>
              <a:rPr lang="zh-CN" altLang="en-US" sz="1600" b="1" dirty="0" smtClean="0">
                <a:solidFill>
                  <a:schemeClr val="accent6">
                    <a:lumMod val="50000"/>
                  </a:schemeClr>
                </a:solidFill>
              </a:rPr>
              <a:t>　　</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a:t>
            </a:r>
            <a:r>
              <a:rPr lang="en-US" altLang="zh-CN" sz="1600" b="1" dirty="0" smtClean="0">
                <a:solidFill>
                  <a:schemeClr val="accent6">
                    <a:lumMod val="50000"/>
                  </a:schemeClr>
                </a:solidFill>
              </a:rPr>
              <a:t>1</a:t>
            </a:r>
            <a:r>
              <a:rPr lang="zh-CN" altLang="en-US" sz="1600" b="1" dirty="0" smtClean="0">
                <a:solidFill>
                  <a:schemeClr val="accent6">
                    <a:lumMod val="50000"/>
                  </a:schemeClr>
                </a:solidFill>
              </a:rPr>
              <a:t>月</a:t>
            </a:r>
            <a:r>
              <a:rPr lang="en-US" altLang="zh-CN" sz="1600" b="1" dirty="0" smtClean="0">
                <a:solidFill>
                  <a:schemeClr val="accent6">
                    <a:lumMod val="50000"/>
                  </a:schemeClr>
                </a:solidFill>
              </a:rPr>
              <a:t>6</a:t>
            </a:r>
            <a:r>
              <a:rPr lang="zh-CN" altLang="en-US" sz="1600" b="1" dirty="0" smtClean="0">
                <a:solidFill>
                  <a:schemeClr val="accent6">
                    <a:lumMod val="50000"/>
                  </a:schemeClr>
                </a:solidFill>
              </a:rPr>
              <a:t>日</a:t>
            </a:r>
            <a:endParaRPr lang="zh-CN" altLang="en-US" sz="1600" b="1" dirty="0">
              <a:solidFill>
                <a:schemeClr val="accent6">
                  <a:lumMod val="50000"/>
                </a:schemeClr>
              </a:solidFill>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55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3"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关务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1618307" y="1186300"/>
            <a:ext cx="9665444" cy="749622"/>
          </a:xfrm>
          <a:prstGeom prst="roundRect">
            <a:avLst/>
          </a:prstGeom>
          <a:noFill/>
          <a:ln w="603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5" name="Group 5"/>
          <p:cNvGrpSpPr/>
          <p:nvPr/>
        </p:nvGrpSpPr>
        <p:grpSpPr bwMode="auto">
          <a:xfrm>
            <a:off x="770583" y="981522"/>
            <a:ext cx="1053313" cy="1081399"/>
            <a:chOff x="802" y="845"/>
            <a:chExt cx="827" cy="826"/>
          </a:xfrm>
        </p:grpSpPr>
        <p:sp>
          <p:nvSpPr>
            <p:cNvPr id="6" name="Oval 6"/>
            <p:cNvSpPr>
              <a:spLocks noChangeArrowheads="1"/>
            </p:cNvSpPr>
            <p:nvPr/>
          </p:nvSpPr>
          <p:spPr bwMode="ltGray">
            <a:xfrm>
              <a:off x="802" y="845"/>
              <a:ext cx="827" cy="826"/>
            </a:xfrm>
            <a:prstGeom prst="ellipse">
              <a:avLst/>
            </a:prstGeom>
            <a:solidFill>
              <a:srgbClr val="F8F8F8"/>
            </a:solidFill>
            <a:ln w="38100">
              <a:solidFill>
                <a:schemeClr val="accent2"/>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7" name="Oval 7"/>
            <p:cNvSpPr>
              <a:spLocks noChangeArrowheads="1"/>
            </p:cNvSpPr>
            <p:nvPr/>
          </p:nvSpPr>
          <p:spPr bwMode="ltGray">
            <a:xfrm>
              <a:off x="836" y="879"/>
              <a:ext cx="758" cy="758"/>
            </a:xfrm>
            <a:prstGeom prst="ellipse">
              <a:avLst/>
            </a:prstGeom>
            <a:solidFill>
              <a:srgbClr val="FFFFFF"/>
            </a:solidFill>
            <a:ln w="38100">
              <a:solidFill>
                <a:schemeClr val="accent2"/>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8" name="Oval 8"/>
            <p:cNvSpPr>
              <a:spLocks noChangeArrowheads="1"/>
            </p:cNvSpPr>
            <p:nvPr/>
          </p:nvSpPr>
          <p:spPr bwMode="ltGray">
            <a:xfrm>
              <a:off x="870" y="915"/>
              <a:ext cx="690" cy="690"/>
            </a:xfrm>
            <a:prstGeom prst="ellipse">
              <a:avLst/>
            </a:prstGeom>
            <a:noFill/>
            <a:ln w="38100">
              <a:solidFill>
                <a:schemeClr val="accent2"/>
              </a:solidFill>
              <a:round/>
            </a:ln>
            <a:extLst>
              <a:ext uri="{909E8E84-426E-40DD-AFC4-6F175D3DCCD1}">
                <a14:hiddenFill xmlns=""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sp>
        <p:nvSpPr>
          <p:cNvPr id="9" name="TextBox 8"/>
          <p:cNvSpPr txBox="1"/>
          <p:nvPr/>
        </p:nvSpPr>
        <p:spPr>
          <a:xfrm>
            <a:off x="986607" y="1197546"/>
            <a:ext cx="792088" cy="646331"/>
          </a:xfrm>
          <a:prstGeom prst="rect">
            <a:avLst/>
          </a:prstGeom>
          <a:noFill/>
        </p:spPr>
        <p:txBody>
          <a:bodyPr wrap="square" rtlCol="0">
            <a:spAutoFit/>
          </a:bodyPr>
          <a:lstStyle/>
          <a:p>
            <a:r>
              <a:rPr lang="en-US" altLang="zh-CN" sz="3600" b="1" dirty="0" smtClean="0">
                <a:solidFill>
                  <a:schemeClr val="accent6">
                    <a:lumMod val="50000"/>
                  </a:schemeClr>
                </a:solidFill>
              </a:rPr>
              <a:t>04</a:t>
            </a:r>
            <a:endParaRPr lang="zh-CN" altLang="en-US" sz="3600" b="1" dirty="0">
              <a:solidFill>
                <a:schemeClr val="accent6">
                  <a:lumMod val="50000"/>
                </a:schemeClr>
              </a:solidFill>
            </a:endParaRPr>
          </a:p>
        </p:txBody>
      </p:sp>
      <p:sp>
        <p:nvSpPr>
          <p:cNvPr id="10" name="矩形 9"/>
          <p:cNvSpPr/>
          <p:nvPr/>
        </p:nvSpPr>
        <p:spPr>
          <a:xfrm>
            <a:off x="1850703" y="1209740"/>
            <a:ext cx="9339535" cy="707886"/>
          </a:xfrm>
          <a:prstGeom prst="rect">
            <a:avLst/>
          </a:prstGeom>
        </p:spPr>
        <p:txBody>
          <a:bodyPr wrap="square">
            <a:spAutoFit/>
          </a:bodyPr>
          <a:lstStyle/>
          <a:p>
            <a:pPr algn="ctr"/>
            <a:r>
              <a:rPr lang="zh-CN" altLang="en-US" sz="2000" b="1" dirty="0" smtClean="0">
                <a:solidFill>
                  <a:schemeClr val="accent6">
                    <a:lumMod val="50000"/>
                  </a:schemeClr>
                </a:solidFill>
              </a:rPr>
              <a:t>海关总署公告</a:t>
            </a:r>
            <a:r>
              <a:rPr lang="en-US" altLang="zh-CN" sz="2000" b="1" dirty="0" smtClean="0">
                <a:solidFill>
                  <a:schemeClr val="accent6">
                    <a:lumMod val="50000"/>
                  </a:schemeClr>
                </a:solidFill>
              </a:rPr>
              <a:t>2017</a:t>
            </a:r>
            <a:r>
              <a:rPr lang="zh-CN" altLang="en-US" sz="2000" b="1" dirty="0" smtClean="0">
                <a:solidFill>
                  <a:schemeClr val="accent6">
                    <a:lumMod val="50000"/>
                  </a:schemeClr>
                </a:solidFill>
              </a:rPr>
              <a:t>年第</a:t>
            </a:r>
            <a:r>
              <a:rPr lang="en-US" altLang="zh-CN" sz="2000" b="1" dirty="0" smtClean="0">
                <a:solidFill>
                  <a:schemeClr val="accent6">
                    <a:lumMod val="50000"/>
                  </a:schemeClr>
                </a:solidFill>
              </a:rPr>
              <a:t>4</a:t>
            </a:r>
            <a:r>
              <a:rPr lang="zh-CN" altLang="en-US" sz="2000" b="1" dirty="0" smtClean="0">
                <a:solidFill>
                  <a:schemeClr val="accent6">
                    <a:lumMod val="50000"/>
                  </a:schemeClr>
                </a:solidFill>
              </a:rPr>
              <a:t>号</a:t>
            </a:r>
            <a:endParaRPr lang="en-US" altLang="zh-CN" sz="2000" b="1" dirty="0" smtClean="0">
              <a:solidFill>
                <a:schemeClr val="accent6">
                  <a:lumMod val="50000"/>
                </a:schemeClr>
              </a:solidFill>
            </a:endParaRPr>
          </a:p>
          <a:p>
            <a:pPr algn="ctr"/>
            <a:r>
              <a:rPr lang="zh-CN" altLang="en-US" sz="2000" b="1" dirty="0" smtClean="0">
                <a:solidFill>
                  <a:schemeClr val="accent6">
                    <a:lumMod val="50000"/>
                  </a:schemeClr>
                </a:solidFill>
              </a:rPr>
              <a:t>（关于</a:t>
            </a:r>
            <a:r>
              <a:rPr lang="en-US" altLang="zh-CN" sz="2000" b="1" dirty="0" smtClean="0">
                <a:solidFill>
                  <a:schemeClr val="accent6">
                    <a:lumMod val="50000"/>
                  </a:schemeClr>
                </a:solidFill>
              </a:rPr>
              <a:t>2017</a:t>
            </a:r>
            <a:r>
              <a:rPr lang="zh-CN" altLang="en-US" sz="2000" b="1" dirty="0" smtClean="0">
                <a:solidFill>
                  <a:schemeClr val="accent6">
                    <a:lumMod val="50000"/>
                  </a:schemeClr>
                </a:solidFill>
              </a:rPr>
              <a:t>年进口原产于新西兰的黄油和其他脂和油实施特殊保障措施的公告）</a:t>
            </a:r>
            <a:endParaRPr lang="zh-CN" altLang="en-US" sz="2000" b="1" dirty="0">
              <a:solidFill>
                <a:schemeClr val="accent6">
                  <a:lumMod val="50000"/>
                </a:schemeClr>
              </a:solidFill>
            </a:endParaRPr>
          </a:p>
        </p:txBody>
      </p:sp>
      <p:sp>
        <p:nvSpPr>
          <p:cNvPr id="11" name="矩形 10"/>
          <p:cNvSpPr/>
          <p:nvPr/>
        </p:nvSpPr>
        <p:spPr>
          <a:xfrm>
            <a:off x="842592" y="2277666"/>
            <a:ext cx="10441159" cy="3743461"/>
          </a:xfrm>
          <a:prstGeom prst="rect">
            <a:avLst/>
          </a:prstGeom>
        </p:spPr>
        <p:txBody>
          <a:bodyPr wrap="square">
            <a:spAutoFit/>
          </a:bodyPr>
          <a:lstStyle/>
          <a:p>
            <a:pPr algn="ctr">
              <a:lnSpc>
                <a:spcPct val="150000"/>
              </a:lnSpc>
            </a:pPr>
            <a:r>
              <a:rPr lang="zh-CN" altLang="en-US" sz="1600" b="1" dirty="0" smtClean="0">
                <a:solidFill>
                  <a:schemeClr val="accent6">
                    <a:lumMod val="50000"/>
                  </a:schemeClr>
                </a:solidFill>
              </a:rPr>
              <a:t>发布时间：</a:t>
            </a:r>
            <a:r>
              <a:rPr lang="en-US" altLang="zh-CN" sz="1600" b="1" dirty="0" smtClean="0">
                <a:solidFill>
                  <a:schemeClr val="accent6">
                    <a:lumMod val="50000"/>
                  </a:schemeClr>
                </a:solidFill>
              </a:rPr>
              <a:t>2017-01-10 </a:t>
            </a:r>
          </a:p>
          <a:p>
            <a:pPr>
              <a:lnSpc>
                <a:spcPct val="150000"/>
              </a:lnSpc>
            </a:pPr>
            <a:r>
              <a:rPr lang="zh-CN" altLang="en-US" sz="1600" b="1" dirty="0" smtClean="0">
                <a:solidFill>
                  <a:schemeClr val="accent6">
                    <a:lumMod val="50000"/>
                  </a:schemeClr>
                </a:solidFill>
              </a:rPr>
              <a:t>　　根据</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中华人民共和国政府和新西兰政府自由贸易协定</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（以下简称</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协定</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），中国对原产于新西兰的</a:t>
            </a:r>
            <a:r>
              <a:rPr lang="en-US" altLang="zh-CN" sz="1600" b="1" dirty="0" smtClean="0">
                <a:solidFill>
                  <a:schemeClr val="accent6">
                    <a:lumMod val="50000"/>
                  </a:schemeClr>
                </a:solidFill>
              </a:rPr>
              <a:t>12</a:t>
            </a:r>
            <a:r>
              <a:rPr lang="zh-CN" altLang="en-US" sz="1600" b="1" dirty="0" smtClean="0">
                <a:solidFill>
                  <a:schemeClr val="accent6">
                    <a:lumMod val="50000"/>
                  </a:schemeClr>
                </a:solidFill>
              </a:rPr>
              <a:t>个税号农产品实施特殊保障措施。截至</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a:t>
            </a:r>
            <a:r>
              <a:rPr lang="en-US" altLang="zh-CN" sz="1600" b="1" dirty="0" smtClean="0">
                <a:solidFill>
                  <a:schemeClr val="accent6">
                    <a:lumMod val="50000"/>
                  </a:schemeClr>
                </a:solidFill>
              </a:rPr>
              <a:t>1</a:t>
            </a:r>
            <a:r>
              <a:rPr lang="zh-CN" altLang="en-US" sz="1600" b="1" dirty="0" smtClean="0">
                <a:solidFill>
                  <a:schemeClr val="accent6">
                    <a:lumMod val="50000"/>
                  </a:schemeClr>
                </a:solidFill>
              </a:rPr>
              <a:t>月</a:t>
            </a:r>
            <a:r>
              <a:rPr lang="en-US" altLang="zh-CN" sz="1600" b="1" dirty="0" smtClean="0">
                <a:solidFill>
                  <a:schemeClr val="accent6">
                    <a:lumMod val="50000"/>
                  </a:schemeClr>
                </a:solidFill>
              </a:rPr>
              <a:t>10</a:t>
            </a:r>
            <a:r>
              <a:rPr lang="zh-CN" altLang="en-US" sz="1600" b="1" dirty="0" smtClean="0">
                <a:solidFill>
                  <a:schemeClr val="accent6">
                    <a:lumMod val="50000"/>
                  </a:schemeClr>
                </a:solidFill>
              </a:rPr>
              <a:t>日，实施特殊保障措施管理的黄油和其他脂和油（税则号列：</a:t>
            </a:r>
            <a:r>
              <a:rPr lang="en-US" altLang="zh-CN" sz="1600" b="1" dirty="0" smtClean="0">
                <a:solidFill>
                  <a:schemeClr val="accent6">
                    <a:lumMod val="50000"/>
                  </a:schemeClr>
                </a:solidFill>
              </a:rPr>
              <a:t>04051000</a:t>
            </a:r>
            <a:r>
              <a:rPr lang="zh-CN" altLang="en-US" sz="1600" b="1" dirty="0" smtClean="0">
                <a:solidFill>
                  <a:schemeClr val="accent6">
                    <a:lumMod val="50000"/>
                  </a:schemeClr>
                </a:solidFill>
              </a:rPr>
              <a:t>、</a:t>
            </a:r>
            <a:r>
              <a:rPr lang="en-US" altLang="zh-CN" sz="1600" b="1" dirty="0" smtClean="0">
                <a:solidFill>
                  <a:schemeClr val="accent6">
                    <a:lumMod val="50000"/>
                  </a:schemeClr>
                </a:solidFill>
              </a:rPr>
              <a:t>04059000</a:t>
            </a:r>
            <a:r>
              <a:rPr lang="zh-CN" altLang="en-US" sz="1600" b="1" dirty="0" smtClean="0">
                <a:solidFill>
                  <a:schemeClr val="accent6">
                    <a:lumMod val="50000"/>
                  </a:schemeClr>
                </a:solidFill>
              </a:rPr>
              <a:t>）进口申报数量已达到</a:t>
            </a:r>
            <a:r>
              <a:rPr lang="en-US" altLang="zh-CN" sz="1600" b="1" dirty="0" smtClean="0">
                <a:solidFill>
                  <a:schemeClr val="accent6">
                    <a:lumMod val="50000"/>
                  </a:schemeClr>
                </a:solidFill>
              </a:rPr>
              <a:t>15387</a:t>
            </a:r>
            <a:r>
              <a:rPr lang="zh-CN" altLang="en-US" sz="1600" b="1" dirty="0" smtClean="0">
                <a:solidFill>
                  <a:schemeClr val="accent6">
                    <a:lumMod val="50000"/>
                  </a:schemeClr>
                </a:solidFill>
              </a:rPr>
              <a:t>吨，超过</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a:t>
            </a:r>
            <a:r>
              <a:rPr lang="en-US" altLang="zh-CN" sz="1600" b="1" dirty="0" smtClean="0">
                <a:solidFill>
                  <a:schemeClr val="accent6">
                    <a:lumMod val="50000"/>
                  </a:schemeClr>
                </a:solidFill>
              </a:rPr>
              <a:t>14582</a:t>
            </a:r>
            <a:r>
              <a:rPr lang="zh-CN" altLang="en-US" sz="1600" b="1" dirty="0" smtClean="0">
                <a:solidFill>
                  <a:schemeClr val="accent6">
                    <a:lumMod val="50000"/>
                  </a:schemeClr>
                </a:solidFill>
              </a:rPr>
              <a:t>吨的特殊保障措施触发标准。因此，自</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a:t>
            </a:r>
            <a:r>
              <a:rPr lang="en-US" altLang="zh-CN" sz="1600" b="1" dirty="0" smtClean="0">
                <a:solidFill>
                  <a:schemeClr val="accent6">
                    <a:lumMod val="50000"/>
                  </a:schemeClr>
                </a:solidFill>
              </a:rPr>
              <a:t>1</a:t>
            </a:r>
            <a:r>
              <a:rPr lang="zh-CN" altLang="en-US" sz="1600" b="1" dirty="0" smtClean="0">
                <a:solidFill>
                  <a:schemeClr val="accent6">
                    <a:lumMod val="50000"/>
                  </a:schemeClr>
                </a:solidFill>
              </a:rPr>
              <a:t>月</a:t>
            </a:r>
            <a:r>
              <a:rPr lang="en-US" altLang="zh-CN" sz="1600" b="1" dirty="0" smtClean="0">
                <a:solidFill>
                  <a:schemeClr val="accent6">
                    <a:lumMod val="50000"/>
                  </a:schemeClr>
                </a:solidFill>
              </a:rPr>
              <a:t>11</a:t>
            </a:r>
            <a:r>
              <a:rPr lang="zh-CN" altLang="en-US" sz="1600" b="1" dirty="0" smtClean="0">
                <a:solidFill>
                  <a:schemeClr val="accent6">
                    <a:lumMod val="50000"/>
                  </a:schemeClr>
                </a:solidFill>
              </a:rPr>
              <a:t>日起，对</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协定</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项下进口的原产于新西兰的黄油和其他脂和油恢复按最惠国税率征收进口关税。对于在途农产品的税率适用和其他有关事宜，按照海关总署</a:t>
            </a:r>
            <a:r>
              <a:rPr lang="en-US" altLang="zh-CN" sz="1600" b="1" dirty="0" smtClean="0">
                <a:solidFill>
                  <a:schemeClr val="accent6">
                    <a:lumMod val="50000"/>
                  </a:schemeClr>
                </a:solidFill>
              </a:rPr>
              <a:t>2008</a:t>
            </a:r>
            <a:r>
              <a:rPr lang="zh-CN" altLang="en-US" sz="1600" b="1" dirty="0" smtClean="0">
                <a:solidFill>
                  <a:schemeClr val="accent6">
                    <a:lumMod val="50000"/>
                  </a:schemeClr>
                </a:solidFill>
              </a:rPr>
              <a:t>年第</a:t>
            </a:r>
            <a:r>
              <a:rPr lang="en-US" altLang="zh-CN" sz="1600" b="1" dirty="0" smtClean="0">
                <a:solidFill>
                  <a:schemeClr val="accent6">
                    <a:lumMod val="50000"/>
                  </a:schemeClr>
                </a:solidFill>
              </a:rPr>
              <a:t>91</a:t>
            </a:r>
            <a:r>
              <a:rPr lang="zh-CN" altLang="en-US" sz="1600" b="1" dirty="0" smtClean="0">
                <a:solidFill>
                  <a:schemeClr val="accent6">
                    <a:lumMod val="50000"/>
                  </a:schemeClr>
                </a:solidFill>
              </a:rPr>
              <a:t>号公告的规定执行。</a:t>
            </a:r>
          </a:p>
          <a:p>
            <a:pPr>
              <a:lnSpc>
                <a:spcPct val="150000"/>
              </a:lnSpc>
            </a:pPr>
            <a:r>
              <a:rPr lang="zh-CN" altLang="en-US" sz="1600" b="1" dirty="0" smtClean="0">
                <a:solidFill>
                  <a:schemeClr val="accent6">
                    <a:lumMod val="50000"/>
                  </a:schemeClr>
                </a:solidFill>
              </a:rPr>
              <a:t>　　特此公告。</a:t>
            </a:r>
          </a:p>
          <a:p>
            <a:pPr algn="ctr">
              <a:lnSpc>
                <a:spcPct val="150000"/>
              </a:lnSpc>
            </a:pPr>
            <a:r>
              <a:rPr lang="zh-CN" altLang="en-US" sz="1600" b="1" dirty="0" smtClean="0">
                <a:solidFill>
                  <a:schemeClr val="accent6">
                    <a:lumMod val="50000"/>
                  </a:schemeClr>
                </a:solidFill>
              </a:rPr>
              <a:t>     </a:t>
            </a:r>
          </a:p>
          <a:p>
            <a:pPr algn="r">
              <a:lnSpc>
                <a:spcPct val="150000"/>
              </a:lnSpc>
            </a:pPr>
            <a:r>
              <a:rPr lang="zh-CN" altLang="en-US" sz="1600" b="1" dirty="0" smtClean="0">
                <a:solidFill>
                  <a:schemeClr val="accent6">
                    <a:lumMod val="50000"/>
                  </a:schemeClr>
                </a:solidFill>
              </a:rPr>
              <a:t>海关总署</a:t>
            </a:r>
          </a:p>
          <a:p>
            <a:pPr algn="r">
              <a:lnSpc>
                <a:spcPct val="150000"/>
              </a:lnSpc>
            </a:pPr>
            <a:r>
              <a:rPr lang="zh-CN" altLang="en-US" sz="1600" b="1" dirty="0" smtClean="0">
                <a:solidFill>
                  <a:schemeClr val="accent6">
                    <a:lumMod val="50000"/>
                  </a:schemeClr>
                </a:solidFill>
              </a:rPr>
              <a:t>　　</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a:t>
            </a:r>
            <a:r>
              <a:rPr lang="en-US" altLang="zh-CN" sz="1600" b="1" dirty="0" smtClean="0">
                <a:solidFill>
                  <a:schemeClr val="accent6">
                    <a:lumMod val="50000"/>
                  </a:schemeClr>
                </a:solidFill>
              </a:rPr>
              <a:t>1</a:t>
            </a:r>
            <a:r>
              <a:rPr lang="zh-CN" altLang="en-US" sz="1600" b="1" dirty="0" smtClean="0">
                <a:solidFill>
                  <a:schemeClr val="accent6">
                    <a:lumMod val="50000"/>
                  </a:schemeClr>
                </a:solidFill>
              </a:rPr>
              <a:t>月</a:t>
            </a:r>
            <a:r>
              <a:rPr lang="en-US" altLang="zh-CN" sz="1600" b="1" dirty="0" smtClean="0">
                <a:solidFill>
                  <a:schemeClr val="accent6">
                    <a:lumMod val="50000"/>
                  </a:schemeClr>
                </a:solidFill>
              </a:rPr>
              <a:t>10</a:t>
            </a:r>
            <a:r>
              <a:rPr lang="zh-CN" altLang="en-US" sz="1600" b="1" dirty="0" smtClean="0">
                <a:solidFill>
                  <a:schemeClr val="accent6">
                    <a:lumMod val="50000"/>
                  </a:schemeClr>
                </a:solidFill>
              </a:rPr>
              <a:t>日</a:t>
            </a:r>
            <a:endParaRPr lang="zh-CN" altLang="en-US" sz="1600" b="1" dirty="0">
              <a:solidFill>
                <a:schemeClr val="accent6">
                  <a:lumMod val="50000"/>
                </a:schemeClr>
              </a:solidFill>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55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3"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关务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1402283" y="1186300"/>
            <a:ext cx="10313516" cy="749622"/>
          </a:xfrm>
          <a:prstGeom prst="roundRect">
            <a:avLst/>
          </a:prstGeom>
          <a:noFill/>
          <a:ln w="603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5" name="Group 5"/>
          <p:cNvGrpSpPr/>
          <p:nvPr/>
        </p:nvGrpSpPr>
        <p:grpSpPr bwMode="auto">
          <a:xfrm>
            <a:off x="554559" y="981522"/>
            <a:ext cx="1053313" cy="1081399"/>
            <a:chOff x="802" y="845"/>
            <a:chExt cx="827" cy="826"/>
          </a:xfrm>
        </p:grpSpPr>
        <p:sp>
          <p:nvSpPr>
            <p:cNvPr id="6" name="Oval 6"/>
            <p:cNvSpPr>
              <a:spLocks noChangeArrowheads="1"/>
            </p:cNvSpPr>
            <p:nvPr/>
          </p:nvSpPr>
          <p:spPr bwMode="ltGray">
            <a:xfrm>
              <a:off x="802" y="845"/>
              <a:ext cx="827" cy="826"/>
            </a:xfrm>
            <a:prstGeom prst="ellipse">
              <a:avLst/>
            </a:prstGeom>
            <a:solidFill>
              <a:srgbClr val="F8F8F8"/>
            </a:solidFill>
            <a:ln w="38100">
              <a:solidFill>
                <a:schemeClr val="accent2"/>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7" name="Oval 7"/>
            <p:cNvSpPr>
              <a:spLocks noChangeArrowheads="1"/>
            </p:cNvSpPr>
            <p:nvPr/>
          </p:nvSpPr>
          <p:spPr bwMode="ltGray">
            <a:xfrm>
              <a:off x="836" y="879"/>
              <a:ext cx="758" cy="758"/>
            </a:xfrm>
            <a:prstGeom prst="ellipse">
              <a:avLst/>
            </a:prstGeom>
            <a:solidFill>
              <a:srgbClr val="FFFFFF"/>
            </a:solidFill>
            <a:ln w="38100">
              <a:solidFill>
                <a:schemeClr val="accent2"/>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8" name="Oval 8"/>
            <p:cNvSpPr>
              <a:spLocks noChangeArrowheads="1"/>
            </p:cNvSpPr>
            <p:nvPr/>
          </p:nvSpPr>
          <p:spPr bwMode="ltGray">
            <a:xfrm>
              <a:off x="870" y="915"/>
              <a:ext cx="690" cy="690"/>
            </a:xfrm>
            <a:prstGeom prst="ellipse">
              <a:avLst/>
            </a:prstGeom>
            <a:noFill/>
            <a:ln w="38100">
              <a:solidFill>
                <a:schemeClr val="accent2"/>
              </a:solidFill>
              <a:round/>
            </a:ln>
            <a:extLst>
              <a:ext uri="{909E8E84-426E-40DD-AFC4-6F175D3DCCD1}">
                <a14:hiddenFill xmlns=""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sp>
        <p:nvSpPr>
          <p:cNvPr id="9" name="TextBox 8"/>
          <p:cNvSpPr txBox="1"/>
          <p:nvPr/>
        </p:nvSpPr>
        <p:spPr>
          <a:xfrm>
            <a:off x="770583" y="1197546"/>
            <a:ext cx="792088" cy="646331"/>
          </a:xfrm>
          <a:prstGeom prst="rect">
            <a:avLst/>
          </a:prstGeom>
          <a:noFill/>
        </p:spPr>
        <p:txBody>
          <a:bodyPr wrap="square" rtlCol="0">
            <a:spAutoFit/>
          </a:bodyPr>
          <a:lstStyle/>
          <a:p>
            <a:r>
              <a:rPr lang="en-US" altLang="zh-CN" sz="3600" b="1" dirty="0" smtClean="0">
                <a:solidFill>
                  <a:schemeClr val="accent6">
                    <a:lumMod val="50000"/>
                  </a:schemeClr>
                </a:solidFill>
              </a:rPr>
              <a:t>05</a:t>
            </a:r>
            <a:endParaRPr lang="zh-CN" altLang="en-US" sz="3600" b="1" dirty="0">
              <a:solidFill>
                <a:schemeClr val="accent6">
                  <a:lumMod val="50000"/>
                </a:schemeClr>
              </a:solidFill>
            </a:endParaRPr>
          </a:p>
        </p:txBody>
      </p:sp>
      <p:sp>
        <p:nvSpPr>
          <p:cNvPr id="10" name="矩形 9"/>
          <p:cNvSpPr/>
          <p:nvPr/>
        </p:nvSpPr>
        <p:spPr>
          <a:xfrm>
            <a:off x="1562671" y="1209740"/>
            <a:ext cx="10081120" cy="707886"/>
          </a:xfrm>
          <a:prstGeom prst="rect">
            <a:avLst/>
          </a:prstGeom>
        </p:spPr>
        <p:txBody>
          <a:bodyPr wrap="square">
            <a:spAutoFit/>
          </a:bodyPr>
          <a:lstStyle/>
          <a:p>
            <a:pPr algn="ctr"/>
            <a:r>
              <a:rPr lang="zh-CN" altLang="en-US" sz="2000" b="1" dirty="0" smtClean="0">
                <a:solidFill>
                  <a:schemeClr val="accent6">
                    <a:lumMod val="50000"/>
                  </a:schemeClr>
                </a:solidFill>
              </a:rPr>
              <a:t>海关总署公告</a:t>
            </a:r>
            <a:r>
              <a:rPr lang="en-US" altLang="zh-CN" sz="2000" b="1" dirty="0" smtClean="0">
                <a:solidFill>
                  <a:schemeClr val="accent6">
                    <a:lumMod val="50000"/>
                  </a:schemeClr>
                </a:solidFill>
              </a:rPr>
              <a:t>2017</a:t>
            </a:r>
            <a:r>
              <a:rPr lang="zh-CN" altLang="en-US" sz="2000" b="1" dirty="0" smtClean="0">
                <a:solidFill>
                  <a:schemeClr val="accent6">
                    <a:lumMod val="50000"/>
                  </a:schemeClr>
                </a:solidFill>
              </a:rPr>
              <a:t>年第</a:t>
            </a:r>
            <a:r>
              <a:rPr lang="en-US" altLang="zh-CN" sz="2000" b="1" dirty="0" smtClean="0">
                <a:solidFill>
                  <a:schemeClr val="accent6">
                    <a:lumMod val="50000"/>
                  </a:schemeClr>
                </a:solidFill>
              </a:rPr>
              <a:t>5</a:t>
            </a:r>
            <a:r>
              <a:rPr lang="zh-CN" altLang="en-US" sz="2000" b="1" dirty="0" smtClean="0">
                <a:solidFill>
                  <a:schemeClr val="accent6">
                    <a:lumMod val="50000"/>
                  </a:schemeClr>
                </a:solidFill>
              </a:rPr>
              <a:t>号</a:t>
            </a:r>
            <a:endParaRPr lang="en-US" altLang="zh-CN" sz="2000" b="1" dirty="0" smtClean="0">
              <a:solidFill>
                <a:schemeClr val="accent6">
                  <a:lumMod val="50000"/>
                </a:schemeClr>
              </a:solidFill>
            </a:endParaRPr>
          </a:p>
          <a:p>
            <a:pPr algn="ctr"/>
            <a:r>
              <a:rPr lang="zh-CN" altLang="en-US" sz="2000" b="1" dirty="0" smtClean="0">
                <a:solidFill>
                  <a:schemeClr val="accent6">
                    <a:lumMod val="50000"/>
                  </a:schemeClr>
                </a:solidFill>
              </a:rPr>
              <a:t>（关于</a:t>
            </a:r>
            <a:r>
              <a:rPr lang="en-US" altLang="zh-CN" sz="2000" b="1" dirty="0" smtClean="0">
                <a:solidFill>
                  <a:schemeClr val="accent6">
                    <a:lumMod val="50000"/>
                  </a:schemeClr>
                </a:solidFill>
              </a:rPr>
              <a:t>2017</a:t>
            </a:r>
            <a:r>
              <a:rPr lang="zh-CN" altLang="en-US" sz="2000" b="1" dirty="0" smtClean="0">
                <a:solidFill>
                  <a:schemeClr val="accent6">
                    <a:lumMod val="50000"/>
                  </a:schemeClr>
                </a:solidFill>
              </a:rPr>
              <a:t>年进口原产于新西兰的固状和浓缩非固状乳及奶油实施特殊保障措施的公告）</a:t>
            </a:r>
            <a:endParaRPr lang="zh-CN" altLang="en-US" sz="2000" b="1" dirty="0">
              <a:solidFill>
                <a:schemeClr val="accent6">
                  <a:lumMod val="50000"/>
                </a:schemeClr>
              </a:solidFill>
            </a:endParaRPr>
          </a:p>
        </p:txBody>
      </p:sp>
      <p:sp>
        <p:nvSpPr>
          <p:cNvPr id="11" name="矩形 10"/>
          <p:cNvSpPr/>
          <p:nvPr/>
        </p:nvSpPr>
        <p:spPr>
          <a:xfrm>
            <a:off x="842592" y="2277666"/>
            <a:ext cx="10441159" cy="3743461"/>
          </a:xfrm>
          <a:prstGeom prst="rect">
            <a:avLst/>
          </a:prstGeom>
        </p:spPr>
        <p:txBody>
          <a:bodyPr wrap="square">
            <a:spAutoFit/>
          </a:bodyPr>
          <a:lstStyle/>
          <a:p>
            <a:pPr algn="ctr">
              <a:lnSpc>
                <a:spcPct val="150000"/>
              </a:lnSpc>
            </a:pPr>
            <a:r>
              <a:rPr lang="zh-CN" altLang="en-US" sz="1600" b="1" dirty="0" smtClean="0">
                <a:solidFill>
                  <a:schemeClr val="accent6">
                    <a:lumMod val="50000"/>
                  </a:schemeClr>
                </a:solidFill>
              </a:rPr>
              <a:t>发布时间：</a:t>
            </a:r>
            <a:r>
              <a:rPr lang="en-US" altLang="zh-CN" sz="1600" b="1" dirty="0" smtClean="0">
                <a:solidFill>
                  <a:schemeClr val="accent6">
                    <a:lumMod val="50000"/>
                  </a:schemeClr>
                </a:solidFill>
              </a:rPr>
              <a:t>2017-01-04 </a:t>
            </a:r>
          </a:p>
          <a:p>
            <a:pPr>
              <a:lnSpc>
                <a:spcPct val="150000"/>
              </a:lnSpc>
            </a:pPr>
            <a:r>
              <a:rPr lang="zh-CN" altLang="en-US" sz="1600" b="1" dirty="0" smtClean="0">
                <a:solidFill>
                  <a:schemeClr val="accent6">
                    <a:lumMod val="50000"/>
                  </a:schemeClr>
                </a:solidFill>
              </a:rPr>
              <a:t>　　根据</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中华人民共和国政府和新西兰政府自由贸易协定</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（以下简称</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协定</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），中国对原产于新西兰的</a:t>
            </a:r>
            <a:r>
              <a:rPr lang="en-US" altLang="zh-CN" sz="1600" b="1" dirty="0" smtClean="0">
                <a:solidFill>
                  <a:schemeClr val="accent6">
                    <a:lumMod val="50000"/>
                  </a:schemeClr>
                </a:solidFill>
              </a:rPr>
              <a:t>12</a:t>
            </a:r>
            <a:r>
              <a:rPr lang="zh-CN" altLang="en-US" sz="1600" b="1" dirty="0" smtClean="0">
                <a:solidFill>
                  <a:schemeClr val="accent6">
                    <a:lumMod val="50000"/>
                  </a:schemeClr>
                </a:solidFill>
              </a:rPr>
              <a:t>个税号农产品实施特殊保障措施。截至</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a:t>
            </a:r>
            <a:r>
              <a:rPr lang="en-US" altLang="zh-CN" sz="1600" b="1" dirty="0" smtClean="0">
                <a:solidFill>
                  <a:schemeClr val="accent6">
                    <a:lumMod val="50000"/>
                  </a:schemeClr>
                </a:solidFill>
              </a:rPr>
              <a:t>1</a:t>
            </a:r>
            <a:r>
              <a:rPr lang="zh-CN" altLang="en-US" sz="1600" b="1" dirty="0" smtClean="0">
                <a:solidFill>
                  <a:schemeClr val="accent6">
                    <a:lumMod val="50000"/>
                  </a:schemeClr>
                </a:solidFill>
              </a:rPr>
              <a:t>月</a:t>
            </a:r>
            <a:r>
              <a:rPr lang="en-US" altLang="zh-CN" sz="1600" b="1" dirty="0" smtClean="0">
                <a:solidFill>
                  <a:schemeClr val="accent6">
                    <a:lumMod val="50000"/>
                  </a:schemeClr>
                </a:solidFill>
              </a:rPr>
              <a:t>4</a:t>
            </a:r>
            <a:r>
              <a:rPr lang="zh-CN" altLang="en-US" sz="1600" b="1" dirty="0" smtClean="0">
                <a:solidFill>
                  <a:schemeClr val="accent6">
                    <a:lumMod val="50000"/>
                  </a:schemeClr>
                </a:solidFill>
              </a:rPr>
              <a:t>日，实施特殊保障措施管理的部分未浓缩乳及奶油（税则号列：</a:t>
            </a:r>
            <a:r>
              <a:rPr lang="en-US" altLang="zh-CN" sz="1600" b="1" dirty="0" smtClean="0">
                <a:solidFill>
                  <a:schemeClr val="accent6">
                    <a:lumMod val="50000"/>
                  </a:schemeClr>
                </a:solidFill>
              </a:rPr>
              <a:t>04012000</a:t>
            </a:r>
            <a:r>
              <a:rPr lang="zh-CN" altLang="en-US" sz="1600" b="1" dirty="0" smtClean="0">
                <a:solidFill>
                  <a:schemeClr val="accent6">
                    <a:lumMod val="50000"/>
                  </a:schemeClr>
                </a:solidFill>
              </a:rPr>
              <a:t>、</a:t>
            </a:r>
            <a:r>
              <a:rPr lang="en-US" altLang="zh-CN" sz="1600" b="1" dirty="0" smtClean="0">
                <a:solidFill>
                  <a:schemeClr val="accent6">
                    <a:lumMod val="50000"/>
                  </a:schemeClr>
                </a:solidFill>
              </a:rPr>
              <a:t>04014000</a:t>
            </a:r>
            <a:r>
              <a:rPr lang="zh-CN" altLang="en-US" sz="1600" b="1" dirty="0" smtClean="0">
                <a:solidFill>
                  <a:schemeClr val="accent6">
                    <a:lumMod val="50000"/>
                  </a:schemeClr>
                </a:solidFill>
              </a:rPr>
              <a:t>、</a:t>
            </a:r>
            <a:r>
              <a:rPr lang="en-US" altLang="zh-CN" sz="1600" b="1" dirty="0" smtClean="0">
                <a:solidFill>
                  <a:schemeClr val="accent6">
                    <a:lumMod val="50000"/>
                  </a:schemeClr>
                </a:solidFill>
              </a:rPr>
              <a:t>04015000</a:t>
            </a:r>
            <a:r>
              <a:rPr lang="zh-CN" altLang="en-US" sz="1600" b="1" dirty="0" smtClean="0">
                <a:solidFill>
                  <a:schemeClr val="accent6">
                    <a:lumMod val="50000"/>
                  </a:schemeClr>
                </a:solidFill>
              </a:rPr>
              <a:t>）进口申报数量已达到</a:t>
            </a:r>
            <a:r>
              <a:rPr lang="en-US" altLang="zh-CN" sz="1600" b="1" dirty="0" smtClean="0">
                <a:solidFill>
                  <a:schemeClr val="accent6">
                    <a:lumMod val="50000"/>
                  </a:schemeClr>
                </a:solidFill>
              </a:rPr>
              <a:t>2062</a:t>
            </a:r>
            <a:r>
              <a:rPr lang="zh-CN" altLang="en-US" sz="1600" b="1" dirty="0" smtClean="0">
                <a:solidFill>
                  <a:schemeClr val="accent6">
                    <a:lumMod val="50000"/>
                  </a:schemeClr>
                </a:solidFill>
              </a:rPr>
              <a:t>吨，超过</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吨的特殊保障措施触发标准。因此，自</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a:t>
            </a:r>
            <a:r>
              <a:rPr lang="en-US" altLang="zh-CN" sz="1600" b="1" dirty="0" smtClean="0">
                <a:solidFill>
                  <a:schemeClr val="accent6">
                    <a:lumMod val="50000"/>
                  </a:schemeClr>
                </a:solidFill>
              </a:rPr>
              <a:t>1</a:t>
            </a:r>
            <a:r>
              <a:rPr lang="zh-CN" altLang="en-US" sz="1600" b="1" dirty="0" smtClean="0">
                <a:solidFill>
                  <a:schemeClr val="accent6">
                    <a:lumMod val="50000"/>
                  </a:schemeClr>
                </a:solidFill>
              </a:rPr>
              <a:t>月</a:t>
            </a:r>
            <a:r>
              <a:rPr lang="en-US" altLang="zh-CN" sz="1600" b="1" dirty="0" smtClean="0">
                <a:solidFill>
                  <a:schemeClr val="accent6">
                    <a:lumMod val="50000"/>
                  </a:schemeClr>
                </a:solidFill>
              </a:rPr>
              <a:t>5</a:t>
            </a:r>
            <a:r>
              <a:rPr lang="zh-CN" altLang="en-US" sz="1600" b="1" dirty="0" smtClean="0">
                <a:solidFill>
                  <a:schemeClr val="accent6">
                    <a:lumMod val="50000"/>
                  </a:schemeClr>
                </a:solidFill>
              </a:rPr>
              <a:t>日起，对</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协定</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项下进口的原产于新西兰的部分未浓缩乳及奶油恢复按最惠国税率征收进口关税。对于在途农产品的税率适用和其他有关事宜，按照海关总署</a:t>
            </a:r>
            <a:r>
              <a:rPr lang="en-US" altLang="zh-CN" sz="1600" b="1" dirty="0" smtClean="0">
                <a:solidFill>
                  <a:schemeClr val="accent6">
                    <a:lumMod val="50000"/>
                  </a:schemeClr>
                </a:solidFill>
              </a:rPr>
              <a:t>2008</a:t>
            </a:r>
            <a:r>
              <a:rPr lang="zh-CN" altLang="en-US" sz="1600" b="1" dirty="0" smtClean="0">
                <a:solidFill>
                  <a:schemeClr val="accent6">
                    <a:lumMod val="50000"/>
                  </a:schemeClr>
                </a:solidFill>
              </a:rPr>
              <a:t>年第</a:t>
            </a:r>
            <a:r>
              <a:rPr lang="en-US" altLang="zh-CN" sz="1600" b="1" dirty="0" smtClean="0">
                <a:solidFill>
                  <a:schemeClr val="accent6">
                    <a:lumMod val="50000"/>
                  </a:schemeClr>
                </a:solidFill>
              </a:rPr>
              <a:t>91</a:t>
            </a:r>
            <a:r>
              <a:rPr lang="zh-CN" altLang="en-US" sz="1600" b="1" dirty="0" smtClean="0">
                <a:solidFill>
                  <a:schemeClr val="accent6">
                    <a:lumMod val="50000"/>
                  </a:schemeClr>
                </a:solidFill>
              </a:rPr>
              <a:t>号公告的规定执行。</a:t>
            </a:r>
          </a:p>
          <a:p>
            <a:pPr>
              <a:lnSpc>
                <a:spcPct val="150000"/>
              </a:lnSpc>
            </a:pPr>
            <a:r>
              <a:rPr lang="zh-CN" altLang="en-US" sz="1600" b="1" dirty="0" smtClean="0">
                <a:solidFill>
                  <a:schemeClr val="accent6">
                    <a:lumMod val="50000"/>
                  </a:schemeClr>
                </a:solidFill>
              </a:rPr>
              <a:t>　　特此公告。</a:t>
            </a:r>
            <a:endParaRPr lang="en-US" altLang="zh-CN" sz="1600" b="1" dirty="0" smtClean="0">
              <a:solidFill>
                <a:schemeClr val="accent6">
                  <a:lumMod val="50000"/>
                </a:schemeClr>
              </a:solidFill>
            </a:endParaRPr>
          </a:p>
          <a:p>
            <a:pPr>
              <a:lnSpc>
                <a:spcPct val="150000"/>
              </a:lnSpc>
            </a:pPr>
            <a:endParaRPr lang="zh-CN" altLang="en-US" sz="1600" b="1" dirty="0" smtClean="0">
              <a:solidFill>
                <a:schemeClr val="accent6">
                  <a:lumMod val="50000"/>
                </a:schemeClr>
              </a:solidFill>
            </a:endParaRPr>
          </a:p>
          <a:p>
            <a:pPr algn="r">
              <a:lnSpc>
                <a:spcPct val="150000"/>
              </a:lnSpc>
            </a:pPr>
            <a:r>
              <a:rPr lang="zh-CN" altLang="en-US" sz="1600" b="1" dirty="0" smtClean="0">
                <a:solidFill>
                  <a:schemeClr val="accent6">
                    <a:lumMod val="50000"/>
                  </a:schemeClr>
                </a:solidFill>
              </a:rPr>
              <a:t>　　海关总署</a:t>
            </a:r>
          </a:p>
          <a:p>
            <a:pPr algn="r">
              <a:lnSpc>
                <a:spcPct val="150000"/>
              </a:lnSpc>
            </a:pPr>
            <a:r>
              <a:rPr lang="zh-CN" altLang="en-US" sz="1600" b="1" dirty="0" smtClean="0">
                <a:solidFill>
                  <a:schemeClr val="accent6">
                    <a:lumMod val="50000"/>
                  </a:schemeClr>
                </a:solidFill>
              </a:rPr>
              <a:t>　　</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a:t>
            </a:r>
            <a:r>
              <a:rPr lang="en-US" altLang="zh-CN" sz="1600" b="1" dirty="0" smtClean="0">
                <a:solidFill>
                  <a:schemeClr val="accent6">
                    <a:lumMod val="50000"/>
                  </a:schemeClr>
                </a:solidFill>
              </a:rPr>
              <a:t>1</a:t>
            </a:r>
            <a:r>
              <a:rPr lang="zh-CN" altLang="en-US" sz="1600" b="1" dirty="0" smtClean="0">
                <a:solidFill>
                  <a:schemeClr val="accent6">
                    <a:lumMod val="50000"/>
                  </a:schemeClr>
                </a:solidFill>
              </a:rPr>
              <a:t>月</a:t>
            </a:r>
            <a:r>
              <a:rPr lang="en-US" altLang="zh-CN" sz="1600" b="1" dirty="0" smtClean="0">
                <a:solidFill>
                  <a:schemeClr val="accent6">
                    <a:lumMod val="50000"/>
                  </a:schemeClr>
                </a:solidFill>
              </a:rPr>
              <a:t>4</a:t>
            </a:r>
            <a:r>
              <a:rPr lang="zh-CN" altLang="en-US" sz="1600" b="1" dirty="0" smtClean="0">
                <a:solidFill>
                  <a:schemeClr val="accent6">
                    <a:lumMod val="50000"/>
                  </a:schemeClr>
                </a:solidFill>
              </a:rPr>
              <a:t>日</a:t>
            </a:r>
            <a:endParaRPr lang="zh-CN" altLang="en-US" sz="1600" b="1" dirty="0">
              <a:solidFill>
                <a:schemeClr val="accent6">
                  <a:lumMod val="50000"/>
                </a:schemeClr>
              </a:solidFill>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55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0" y="-5568"/>
            <a:ext cx="12198349" cy="6865155"/>
          </a:xfrm>
          <a:prstGeom prst="rect">
            <a:avLst/>
          </a:prstGeom>
        </p:spPr>
      </p:pic>
      <p:sp>
        <p:nvSpPr>
          <p:cNvPr id="3"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关务</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2338387" y="1186300"/>
            <a:ext cx="8441308" cy="749622"/>
          </a:xfrm>
          <a:prstGeom prst="roundRect">
            <a:avLst/>
          </a:prstGeom>
          <a:noFill/>
          <a:ln w="603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5" name="Group 5"/>
          <p:cNvGrpSpPr/>
          <p:nvPr/>
        </p:nvGrpSpPr>
        <p:grpSpPr bwMode="auto">
          <a:xfrm>
            <a:off x="1490663" y="981522"/>
            <a:ext cx="1053313" cy="1081399"/>
            <a:chOff x="802" y="845"/>
            <a:chExt cx="827" cy="826"/>
          </a:xfrm>
        </p:grpSpPr>
        <p:sp>
          <p:nvSpPr>
            <p:cNvPr id="6" name="Oval 6"/>
            <p:cNvSpPr>
              <a:spLocks noChangeArrowheads="1"/>
            </p:cNvSpPr>
            <p:nvPr/>
          </p:nvSpPr>
          <p:spPr bwMode="ltGray">
            <a:xfrm>
              <a:off x="802" y="845"/>
              <a:ext cx="827" cy="826"/>
            </a:xfrm>
            <a:prstGeom prst="ellipse">
              <a:avLst/>
            </a:prstGeom>
            <a:solidFill>
              <a:srgbClr val="F8F8F8"/>
            </a:solidFill>
            <a:ln w="38100">
              <a:solidFill>
                <a:schemeClr val="accent2"/>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7" name="Oval 7"/>
            <p:cNvSpPr>
              <a:spLocks noChangeArrowheads="1"/>
            </p:cNvSpPr>
            <p:nvPr/>
          </p:nvSpPr>
          <p:spPr bwMode="ltGray">
            <a:xfrm>
              <a:off x="836" y="879"/>
              <a:ext cx="758" cy="758"/>
            </a:xfrm>
            <a:prstGeom prst="ellipse">
              <a:avLst/>
            </a:prstGeom>
            <a:solidFill>
              <a:srgbClr val="FFFFFF"/>
            </a:solidFill>
            <a:ln w="38100">
              <a:solidFill>
                <a:schemeClr val="accent2"/>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8" name="Oval 8"/>
            <p:cNvSpPr>
              <a:spLocks noChangeArrowheads="1"/>
            </p:cNvSpPr>
            <p:nvPr/>
          </p:nvSpPr>
          <p:spPr bwMode="ltGray">
            <a:xfrm>
              <a:off x="870" y="915"/>
              <a:ext cx="690" cy="690"/>
            </a:xfrm>
            <a:prstGeom prst="ellipse">
              <a:avLst/>
            </a:prstGeom>
            <a:noFill/>
            <a:ln w="38100">
              <a:solidFill>
                <a:schemeClr val="accent2"/>
              </a:solidFill>
              <a:round/>
            </a:ln>
            <a:extLst>
              <a:ext uri="{909E8E84-426E-40DD-AFC4-6F175D3DCCD1}">
                <a14:hiddenFill xmlns=""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sp>
        <p:nvSpPr>
          <p:cNvPr id="9" name="TextBox 8"/>
          <p:cNvSpPr txBox="1"/>
          <p:nvPr/>
        </p:nvSpPr>
        <p:spPr>
          <a:xfrm>
            <a:off x="1706687" y="1197546"/>
            <a:ext cx="792088" cy="646331"/>
          </a:xfrm>
          <a:prstGeom prst="rect">
            <a:avLst/>
          </a:prstGeom>
          <a:noFill/>
        </p:spPr>
        <p:txBody>
          <a:bodyPr wrap="square" rtlCol="0">
            <a:spAutoFit/>
          </a:bodyPr>
          <a:lstStyle/>
          <a:p>
            <a:r>
              <a:rPr lang="en-US" altLang="zh-CN" sz="3600" b="1" dirty="0" smtClean="0">
                <a:solidFill>
                  <a:schemeClr val="accent6">
                    <a:lumMod val="50000"/>
                  </a:schemeClr>
                </a:solidFill>
              </a:rPr>
              <a:t>06</a:t>
            </a:r>
            <a:endParaRPr lang="zh-CN" altLang="en-US" sz="3600" b="1" dirty="0">
              <a:solidFill>
                <a:schemeClr val="accent6">
                  <a:lumMod val="50000"/>
                </a:schemeClr>
              </a:solidFill>
            </a:endParaRPr>
          </a:p>
        </p:txBody>
      </p:sp>
      <p:sp>
        <p:nvSpPr>
          <p:cNvPr id="10" name="矩形 9"/>
          <p:cNvSpPr/>
          <p:nvPr/>
        </p:nvSpPr>
        <p:spPr>
          <a:xfrm>
            <a:off x="2282751" y="1209740"/>
            <a:ext cx="8784976" cy="707886"/>
          </a:xfrm>
          <a:prstGeom prst="rect">
            <a:avLst/>
          </a:prstGeom>
        </p:spPr>
        <p:txBody>
          <a:bodyPr wrap="square">
            <a:spAutoFit/>
          </a:bodyPr>
          <a:lstStyle/>
          <a:p>
            <a:pPr algn="ctr"/>
            <a:r>
              <a:rPr lang="zh-CN" altLang="en-US" sz="2000" b="1" dirty="0" smtClean="0">
                <a:solidFill>
                  <a:schemeClr val="accent6">
                    <a:lumMod val="50000"/>
                  </a:schemeClr>
                </a:solidFill>
              </a:rPr>
              <a:t>海关总署公告</a:t>
            </a:r>
            <a:r>
              <a:rPr lang="en-US" altLang="zh-CN" sz="2000" b="1" dirty="0" smtClean="0">
                <a:solidFill>
                  <a:schemeClr val="accent6">
                    <a:lumMod val="50000"/>
                  </a:schemeClr>
                </a:solidFill>
              </a:rPr>
              <a:t>2017</a:t>
            </a:r>
            <a:r>
              <a:rPr lang="zh-CN" altLang="en-US" sz="2000" b="1" dirty="0" smtClean="0">
                <a:solidFill>
                  <a:schemeClr val="accent6">
                    <a:lumMod val="50000"/>
                  </a:schemeClr>
                </a:solidFill>
              </a:rPr>
              <a:t>年第</a:t>
            </a:r>
            <a:r>
              <a:rPr lang="en-US" altLang="zh-CN" sz="2000" b="1" dirty="0" smtClean="0">
                <a:solidFill>
                  <a:schemeClr val="accent6">
                    <a:lumMod val="50000"/>
                  </a:schemeClr>
                </a:solidFill>
              </a:rPr>
              <a:t>6</a:t>
            </a:r>
            <a:r>
              <a:rPr lang="zh-CN" altLang="en-US" sz="2000" b="1" dirty="0" smtClean="0">
                <a:solidFill>
                  <a:schemeClr val="accent6">
                    <a:lumMod val="50000"/>
                  </a:schemeClr>
                </a:solidFill>
              </a:rPr>
              <a:t>号</a:t>
            </a:r>
            <a:endParaRPr lang="en-US" altLang="zh-CN" sz="2000" b="1" dirty="0" smtClean="0">
              <a:solidFill>
                <a:schemeClr val="accent6">
                  <a:lumMod val="50000"/>
                </a:schemeClr>
              </a:solidFill>
            </a:endParaRPr>
          </a:p>
          <a:p>
            <a:pPr algn="ctr"/>
            <a:r>
              <a:rPr lang="zh-CN" altLang="en-US" sz="2000" b="1" dirty="0" smtClean="0">
                <a:solidFill>
                  <a:schemeClr val="accent6">
                    <a:lumMod val="50000"/>
                  </a:schemeClr>
                </a:solidFill>
              </a:rPr>
              <a:t>（关于进一步修订海关总署</a:t>
            </a:r>
            <a:r>
              <a:rPr lang="en-US" altLang="zh-CN" sz="2000" b="1" dirty="0" smtClean="0">
                <a:solidFill>
                  <a:schemeClr val="accent6">
                    <a:lumMod val="50000"/>
                  </a:schemeClr>
                </a:solidFill>
              </a:rPr>
              <a:t>2015</a:t>
            </a:r>
            <a:r>
              <a:rPr lang="zh-CN" altLang="en-US" sz="2000" b="1" dirty="0" smtClean="0">
                <a:solidFill>
                  <a:schemeClr val="accent6">
                    <a:lumMod val="50000"/>
                  </a:schemeClr>
                </a:solidFill>
              </a:rPr>
              <a:t>年第</a:t>
            </a:r>
            <a:r>
              <a:rPr lang="en-US" altLang="zh-CN" sz="2000" b="1" dirty="0" smtClean="0">
                <a:solidFill>
                  <a:schemeClr val="accent6">
                    <a:lumMod val="50000"/>
                  </a:schemeClr>
                </a:solidFill>
              </a:rPr>
              <a:t>7</a:t>
            </a:r>
            <a:r>
              <a:rPr lang="zh-CN" altLang="en-US" sz="2000" b="1" dirty="0" smtClean="0">
                <a:solidFill>
                  <a:schemeClr val="accent6">
                    <a:lumMod val="50000"/>
                  </a:schemeClr>
                </a:solidFill>
              </a:rPr>
              <a:t>号公告有关内容的公告）</a:t>
            </a:r>
            <a:endParaRPr lang="zh-CN" altLang="en-US" sz="2000" b="1" dirty="0">
              <a:solidFill>
                <a:schemeClr val="accent6">
                  <a:lumMod val="50000"/>
                </a:schemeClr>
              </a:solidFill>
            </a:endParaRPr>
          </a:p>
        </p:txBody>
      </p:sp>
      <p:sp>
        <p:nvSpPr>
          <p:cNvPr id="11" name="矩形 10"/>
          <p:cNvSpPr/>
          <p:nvPr/>
        </p:nvSpPr>
        <p:spPr>
          <a:xfrm>
            <a:off x="410543" y="1917626"/>
            <a:ext cx="11377263" cy="4893647"/>
          </a:xfrm>
          <a:prstGeom prst="rect">
            <a:avLst/>
          </a:prstGeom>
        </p:spPr>
        <p:txBody>
          <a:bodyPr wrap="square">
            <a:spAutoFit/>
          </a:bodyPr>
          <a:lstStyle/>
          <a:p>
            <a:pPr algn="ctr">
              <a:lnSpc>
                <a:spcPct val="150000"/>
              </a:lnSpc>
            </a:pPr>
            <a:r>
              <a:rPr lang="zh-CN" altLang="en-US" sz="1600" b="1" dirty="0" smtClean="0">
                <a:solidFill>
                  <a:schemeClr val="accent6">
                    <a:lumMod val="50000"/>
                  </a:schemeClr>
                </a:solidFill>
              </a:rPr>
              <a:t>发布时间：</a:t>
            </a:r>
            <a:r>
              <a:rPr lang="en-US" altLang="zh-CN" sz="1600" b="1" dirty="0" smtClean="0">
                <a:solidFill>
                  <a:schemeClr val="accent6">
                    <a:lumMod val="50000"/>
                  </a:schemeClr>
                </a:solidFill>
              </a:rPr>
              <a:t>2017-01-12 </a:t>
            </a:r>
          </a:p>
          <a:p>
            <a:pPr>
              <a:lnSpc>
                <a:spcPct val="150000"/>
              </a:lnSpc>
            </a:pPr>
            <a:r>
              <a:rPr lang="zh-CN" altLang="en-US" sz="1600" b="1" dirty="0" smtClean="0">
                <a:solidFill>
                  <a:schemeClr val="accent6">
                    <a:lumMod val="50000"/>
                  </a:schemeClr>
                </a:solidFill>
              </a:rPr>
              <a:t>　　根据</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财政部关于将铁路离岛旅客纳入海南离岛旅客免税购物政策适用对象范围的公告</a:t>
            </a:r>
            <a:r>
              <a:rPr lang="en-US" altLang="zh-CN" sz="1600" b="1" dirty="0" smtClean="0">
                <a:solidFill>
                  <a:schemeClr val="accent6">
                    <a:lumMod val="50000"/>
                  </a:schemeClr>
                </a:solidFill>
              </a:rPr>
              <a:t>》</a:t>
            </a:r>
            <a:r>
              <a:rPr lang="zh-CN" altLang="en-US" sz="1600" b="1" dirty="0" smtClean="0">
                <a:solidFill>
                  <a:schemeClr val="accent6">
                    <a:lumMod val="50000"/>
                  </a:schemeClr>
                </a:solidFill>
              </a:rPr>
              <a:t>（财政部公告</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年第</a:t>
            </a:r>
            <a:r>
              <a:rPr lang="en-US" altLang="zh-CN" sz="1600" b="1" dirty="0" smtClean="0">
                <a:solidFill>
                  <a:schemeClr val="accent6">
                    <a:lumMod val="50000"/>
                  </a:schemeClr>
                </a:solidFill>
              </a:rPr>
              <a:t>7</a:t>
            </a:r>
            <a:r>
              <a:rPr lang="zh-CN" altLang="en-US" sz="1600" b="1" dirty="0" smtClean="0">
                <a:solidFill>
                  <a:schemeClr val="accent6">
                    <a:lumMod val="50000"/>
                  </a:schemeClr>
                </a:solidFill>
              </a:rPr>
              <a:t>号），为进一步促进海南省旅游业发展，海关总署对海南离岛旅客免税购物监管规定（海关总署</a:t>
            </a:r>
            <a:r>
              <a:rPr lang="en-US" altLang="zh-CN" sz="1600" b="1" dirty="0" smtClean="0">
                <a:solidFill>
                  <a:schemeClr val="accent6">
                    <a:lumMod val="50000"/>
                  </a:schemeClr>
                </a:solidFill>
              </a:rPr>
              <a:t>2015</a:t>
            </a:r>
            <a:r>
              <a:rPr lang="zh-CN" altLang="en-US" sz="1600" b="1" dirty="0" smtClean="0">
                <a:solidFill>
                  <a:schemeClr val="accent6">
                    <a:lumMod val="50000"/>
                  </a:schemeClr>
                </a:solidFill>
              </a:rPr>
              <a:t>年第</a:t>
            </a:r>
            <a:r>
              <a:rPr lang="en-US" altLang="zh-CN" sz="1600" b="1" dirty="0" smtClean="0">
                <a:solidFill>
                  <a:schemeClr val="accent6">
                    <a:lumMod val="50000"/>
                  </a:schemeClr>
                </a:solidFill>
              </a:rPr>
              <a:t>7</a:t>
            </a:r>
            <a:r>
              <a:rPr lang="zh-CN" altLang="en-US" sz="1600" b="1" dirty="0" smtClean="0">
                <a:solidFill>
                  <a:schemeClr val="accent6">
                    <a:lumMod val="50000"/>
                  </a:schemeClr>
                </a:solidFill>
              </a:rPr>
              <a:t>号公告）有关内容进行相应调整，现将调整内容公告如下：</a:t>
            </a:r>
          </a:p>
          <a:p>
            <a:pPr>
              <a:lnSpc>
                <a:spcPct val="150000"/>
              </a:lnSpc>
            </a:pPr>
            <a:r>
              <a:rPr lang="zh-CN" altLang="en-US" sz="1600" b="1" dirty="0" smtClean="0">
                <a:solidFill>
                  <a:schemeClr val="accent6">
                    <a:lumMod val="50000"/>
                  </a:schemeClr>
                </a:solidFill>
              </a:rPr>
              <a:t>　　一、年满</a:t>
            </a:r>
            <a:r>
              <a:rPr lang="en-US" altLang="zh-CN" sz="1600" b="1" dirty="0" smtClean="0">
                <a:solidFill>
                  <a:schemeClr val="accent6">
                    <a:lumMod val="50000"/>
                  </a:schemeClr>
                </a:solidFill>
              </a:rPr>
              <a:t>16</a:t>
            </a:r>
            <a:r>
              <a:rPr lang="zh-CN" altLang="en-US" sz="1600" b="1" dirty="0" smtClean="0">
                <a:solidFill>
                  <a:schemeClr val="accent6">
                    <a:lumMod val="50000"/>
                  </a:schemeClr>
                </a:solidFill>
              </a:rPr>
              <a:t>周岁的铁路离岛旅客凭个人离岛车票及有效身份证件，可在海南离岛免税店（开设在机场隔离区的除外）及其网上销售窗口购买免税商品。离岛时凭本人火车票、购物凭证、身份证件等在海口火车站提货点提取所购免税商品并携带离岛。</a:t>
            </a:r>
          </a:p>
          <a:p>
            <a:pPr>
              <a:lnSpc>
                <a:spcPct val="150000"/>
              </a:lnSpc>
            </a:pPr>
            <a:r>
              <a:rPr lang="zh-CN" altLang="en-US" sz="1600" b="1" dirty="0" smtClean="0">
                <a:solidFill>
                  <a:schemeClr val="accent6">
                    <a:lumMod val="50000"/>
                  </a:schemeClr>
                </a:solidFill>
              </a:rPr>
              <a:t>　　二、同一旅客在同一年度内乘飞机和乘火车免税购物合并计算，且不得超过离岛免税政策的额度限制规定。</a:t>
            </a:r>
          </a:p>
          <a:p>
            <a:pPr>
              <a:lnSpc>
                <a:spcPct val="150000"/>
              </a:lnSpc>
            </a:pPr>
            <a:r>
              <a:rPr lang="zh-CN" altLang="en-US" sz="1600" b="1" dirty="0" smtClean="0">
                <a:solidFill>
                  <a:schemeClr val="accent6">
                    <a:lumMod val="50000"/>
                  </a:schemeClr>
                </a:solidFill>
              </a:rPr>
              <a:t>　　三、除以上调整内容外，离岛免税购物监管继续执行海关总署</a:t>
            </a:r>
            <a:r>
              <a:rPr lang="en-US" altLang="zh-CN" sz="1600" b="1" dirty="0" smtClean="0">
                <a:solidFill>
                  <a:schemeClr val="accent6">
                    <a:lumMod val="50000"/>
                  </a:schemeClr>
                </a:solidFill>
              </a:rPr>
              <a:t>2015</a:t>
            </a:r>
            <a:r>
              <a:rPr lang="zh-CN" altLang="en-US" sz="1600" b="1" dirty="0" smtClean="0">
                <a:solidFill>
                  <a:schemeClr val="accent6">
                    <a:lumMod val="50000"/>
                  </a:schemeClr>
                </a:solidFill>
              </a:rPr>
              <a:t>年第</a:t>
            </a:r>
            <a:r>
              <a:rPr lang="en-US" altLang="zh-CN" sz="1600" b="1" dirty="0" smtClean="0">
                <a:solidFill>
                  <a:schemeClr val="accent6">
                    <a:lumMod val="50000"/>
                  </a:schemeClr>
                </a:solidFill>
              </a:rPr>
              <a:t>7</a:t>
            </a:r>
            <a:r>
              <a:rPr lang="zh-CN" altLang="en-US" sz="1600" b="1" dirty="0" smtClean="0">
                <a:solidFill>
                  <a:schemeClr val="accent6">
                    <a:lumMod val="50000"/>
                  </a:schemeClr>
                </a:solidFill>
              </a:rPr>
              <a:t>号公告和海关总署</a:t>
            </a:r>
            <a:r>
              <a:rPr lang="en-US" altLang="zh-CN" sz="1600" b="1" dirty="0" smtClean="0">
                <a:solidFill>
                  <a:schemeClr val="accent6">
                    <a:lumMod val="50000"/>
                  </a:schemeClr>
                </a:solidFill>
              </a:rPr>
              <a:t>2016</a:t>
            </a:r>
            <a:r>
              <a:rPr lang="zh-CN" altLang="en-US" sz="1600" b="1" dirty="0" smtClean="0">
                <a:solidFill>
                  <a:schemeClr val="accent6">
                    <a:lumMod val="50000"/>
                  </a:schemeClr>
                </a:solidFill>
              </a:rPr>
              <a:t>年第</a:t>
            </a:r>
            <a:r>
              <a:rPr lang="en-US" altLang="zh-CN" sz="1600" b="1" dirty="0" smtClean="0">
                <a:solidFill>
                  <a:schemeClr val="accent6">
                    <a:lumMod val="50000"/>
                  </a:schemeClr>
                </a:solidFill>
              </a:rPr>
              <a:t>7</a:t>
            </a:r>
            <a:r>
              <a:rPr lang="zh-CN" altLang="en-US" sz="1600" b="1" dirty="0" smtClean="0">
                <a:solidFill>
                  <a:schemeClr val="accent6">
                    <a:lumMod val="50000"/>
                  </a:schemeClr>
                </a:solidFill>
              </a:rPr>
              <a:t>号公告的有关规定。</a:t>
            </a:r>
          </a:p>
          <a:p>
            <a:pPr>
              <a:lnSpc>
                <a:spcPct val="150000"/>
              </a:lnSpc>
            </a:pPr>
            <a:r>
              <a:rPr lang="zh-CN" altLang="en-US" sz="1600" b="1" dirty="0" smtClean="0">
                <a:solidFill>
                  <a:schemeClr val="accent6">
                    <a:lumMod val="50000"/>
                  </a:schemeClr>
                </a:solidFill>
              </a:rPr>
              <a:t>　　本公告自</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a:t>
            </a:r>
            <a:r>
              <a:rPr lang="en-US" altLang="zh-CN" sz="1600" b="1" dirty="0" smtClean="0">
                <a:solidFill>
                  <a:schemeClr val="accent6">
                    <a:lumMod val="50000"/>
                  </a:schemeClr>
                </a:solidFill>
              </a:rPr>
              <a:t>1</a:t>
            </a:r>
            <a:r>
              <a:rPr lang="zh-CN" altLang="en-US" sz="1600" b="1" dirty="0" smtClean="0">
                <a:solidFill>
                  <a:schemeClr val="accent6">
                    <a:lumMod val="50000"/>
                  </a:schemeClr>
                </a:solidFill>
              </a:rPr>
              <a:t>月</a:t>
            </a:r>
            <a:r>
              <a:rPr lang="en-US" altLang="zh-CN" sz="1600" b="1" dirty="0" smtClean="0">
                <a:solidFill>
                  <a:schemeClr val="accent6">
                    <a:lumMod val="50000"/>
                  </a:schemeClr>
                </a:solidFill>
              </a:rPr>
              <a:t>15</a:t>
            </a:r>
            <a:r>
              <a:rPr lang="zh-CN" altLang="en-US" sz="1600" b="1" dirty="0" smtClean="0">
                <a:solidFill>
                  <a:schemeClr val="accent6">
                    <a:lumMod val="50000"/>
                  </a:schemeClr>
                </a:solidFill>
              </a:rPr>
              <a:t>日起执行。</a:t>
            </a:r>
          </a:p>
          <a:p>
            <a:pPr>
              <a:lnSpc>
                <a:spcPct val="150000"/>
              </a:lnSpc>
            </a:pPr>
            <a:r>
              <a:rPr lang="zh-CN" altLang="en-US" sz="1600" b="1" dirty="0" smtClean="0">
                <a:solidFill>
                  <a:schemeClr val="accent6">
                    <a:lumMod val="50000"/>
                  </a:schemeClr>
                </a:solidFill>
              </a:rPr>
              <a:t>　　特此公告。</a:t>
            </a:r>
          </a:p>
          <a:p>
            <a:pPr algn="r">
              <a:lnSpc>
                <a:spcPct val="150000"/>
              </a:lnSpc>
            </a:pPr>
            <a:r>
              <a:rPr lang="zh-CN" altLang="en-US" sz="1600" b="1" dirty="0" smtClean="0">
                <a:solidFill>
                  <a:schemeClr val="accent6">
                    <a:lumMod val="50000"/>
                  </a:schemeClr>
                </a:solidFill>
              </a:rPr>
              <a:t>　　海关总署</a:t>
            </a:r>
          </a:p>
          <a:p>
            <a:pPr algn="r">
              <a:lnSpc>
                <a:spcPct val="150000"/>
              </a:lnSpc>
            </a:pPr>
            <a:r>
              <a:rPr lang="zh-CN" altLang="en-US" sz="1600" b="1" dirty="0" smtClean="0">
                <a:solidFill>
                  <a:schemeClr val="accent6">
                    <a:lumMod val="50000"/>
                  </a:schemeClr>
                </a:solidFill>
              </a:rPr>
              <a:t>　　</a:t>
            </a:r>
            <a:r>
              <a:rPr lang="en-US" altLang="zh-CN" sz="1600" b="1" dirty="0" smtClean="0">
                <a:solidFill>
                  <a:schemeClr val="accent6">
                    <a:lumMod val="50000"/>
                  </a:schemeClr>
                </a:solidFill>
              </a:rPr>
              <a:t>2017</a:t>
            </a:r>
            <a:r>
              <a:rPr lang="zh-CN" altLang="en-US" sz="1600" b="1" dirty="0" smtClean="0">
                <a:solidFill>
                  <a:schemeClr val="accent6">
                    <a:lumMod val="50000"/>
                  </a:schemeClr>
                </a:solidFill>
              </a:rPr>
              <a:t>年</a:t>
            </a:r>
            <a:r>
              <a:rPr lang="en-US" altLang="zh-CN" sz="1600" b="1" dirty="0" smtClean="0">
                <a:solidFill>
                  <a:schemeClr val="accent6">
                    <a:lumMod val="50000"/>
                  </a:schemeClr>
                </a:solidFill>
              </a:rPr>
              <a:t>1</a:t>
            </a:r>
            <a:r>
              <a:rPr lang="zh-CN" altLang="en-US" sz="1600" b="1" dirty="0" smtClean="0">
                <a:solidFill>
                  <a:schemeClr val="accent6">
                    <a:lumMod val="50000"/>
                  </a:schemeClr>
                </a:solidFill>
              </a:rPr>
              <a:t>月</a:t>
            </a:r>
            <a:r>
              <a:rPr lang="en-US" altLang="zh-CN" sz="1600" b="1" dirty="0" smtClean="0">
                <a:solidFill>
                  <a:schemeClr val="accent6">
                    <a:lumMod val="50000"/>
                  </a:schemeClr>
                </a:solidFill>
              </a:rPr>
              <a:t>11</a:t>
            </a:r>
            <a:r>
              <a:rPr lang="zh-CN" altLang="en-US" sz="1600" b="1" dirty="0" smtClean="0">
                <a:solidFill>
                  <a:schemeClr val="accent6">
                    <a:lumMod val="50000"/>
                  </a:schemeClr>
                </a:solidFill>
              </a:rPr>
              <a:t>日</a:t>
            </a:r>
            <a:endParaRPr lang="zh-CN" altLang="en-US" sz="1600" b="1" dirty="0">
              <a:solidFill>
                <a:schemeClr val="accent6">
                  <a:lumMod val="50000"/>
                </a:schemeClr>
              </a:solidFill>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55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10.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12.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3.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6.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9.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1"/>
</p:tagLst>
</file>

<file path=ppt/theme/theme1.xml><?xml version="1.0" encoding="utf-8"?>
<a:theme xmlns:a="http://schemas.openxmlformats.org/drawingml/2006/main" name="Office 主题​​">
  <a:themeElements>
    <a:clrScheme name="自定义 107">
      <a:dk1>
        <a:sysClr val="windowText" lastClr="000000"/>
      </a:dk1>
      <a:lt1>
        <a:sysClr val="window" lastClr="FFFFFF"/>
      </a:lt1>
      <a:dk2>
        <a:srgbClr val="1F497D"/>
      </a:dk2>
      <a:lt2>
        <a:srgbClr val="EEECE1"/>
      </a:lt2>
      <a:accent1>
        <a:srgbClr val="0070C0"/>
      </a:accent1>
      <a:accent2>
        <a:srgbClr val="FFC000"/>
      </a:accent2>
      <a:accent3>
        <a:srgbClr val="BFBFBF"/>
      </a:accent3>
      <a:accent4>
        <a:srgbClr val="BFBFBF"/>
      </a:accent4>
      <a:accent5>
        <a:srgbClr val="BFBFBF"/>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1660</TotalTime>
  <Words>6634</Words>
  <Application>Microsoft Office PowerPoint</Application>
  <PresentationFormat>自定义</PresentationFormat>
  <Paragraphs>420</Paragraphs>
  <Slides>55</Slides>
  <Notes>7</Notes>
  <HiddenSlides>0</HiddenSlides>
  <MMClips>0</MMClips>
  <ScaleCrop>false</ScaleCrop>
  <HeadingPairs>
    <vt:vector size="4" baseType="variant">
      <vt:variant>
        <vt:lpstr>主题</vt:lpstr>
      </vt:variant>
      <vt:variant>
        <vt:i4>1</vt:i4>
      </vt:variant>
      <vt:variant>
        <vt:lpstr>幻灯片标题</vt:lpstr>
      </vt:variant>
      <vt:variant>
        <vt:i4>55</vt:i4>
      </vt:variant>
    </vt:vector>
  </HeadingPairs>
  <TitlesOfParts>
    <vt:vector size="5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266</cp:revision>
  <dcterms:created xsi:type="dcterms:W3CDTF">2014-08-23T07:50:00Z</dcterms:created>
  <dcterms:modified xsi:type="dcterms:W3CDTF">2017-02-27T08:26:20Z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